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  <p:sldMasterId id="2147483746" r:id="rId5"/>
  </p:sldMasterIdLst>
  <p:notesMasterIdLst>
    <p:notesMasterId r:id="rId16"/>
  </p:notesMasterIdLst>
  <p:handoutMasterIdLst>
    <p:handoutMasterId r:id="rId17"/>
  </p:handoutMasterIdLst>
  <p:sldIdLst>
    <p:sldId id="259" r:id="rId6"/>
    <p:sldId id="260" r:id="rId7"/>
    <p:sldId id="261" r:id="rId8"/>
    <p:sldId id="263" r:id="rId9"/>
    <p:sldId id="264" r:id="rId10"/>
    <p:sldId id="274" r:id="rId11"/>
    <p:sldId id="276" r:id="rId12"/>
    <p:sldId id="268" r:id="rId13"/>
    <p:sldId id="280" r:id="rId14"/>
    <p:sldId id="279" r:id="rId15"/>
  </p:sldIdLst>
  <p:sldSz cx="12192000" cy="6858000"/>
  <p:notesSz cx="6858000" cy="9144000"/>
  <p:embeddedFontLst>
    <p:embeddedFont>
      <p:font typeface="Cera PRO" panose="00000500000000000000" pitchFamily="2" charset="0"/>
      <p:regular r:id="rId18"/>
      <p:bold r:id="rId19"/>
      <p:italic r:id="rId20"/>
      <p:boldItalic r:id="rId21"/>
    </p:embeddedFont>
    <p:embeddedFont>
      <p:font typeface="Plus Jakarta Sans" panose="020B0604020202020204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5BA7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3DA9A4-EAB8-1A96-3643-1FCCED292576}" v="9" dt="2025-09-10T06:46:41.4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87" autoAdjust="0"/>
    <p:restoredTop sz="94601" autoAdjust="0"/>
  </p:normalViewPr>
  <p:slideViewPr>
    <p:cSldViewPr snapToGrid="0" showGuides="1">
      <p:cViewPr varScale="1">
        <p:scale>
          <a:sx n="69" d="100"/>
          <a:sy n="69" d="100"/>
        </p:scale>
        <p:origin x="672" y="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8" d="100"/>
          <a:sy n="78" d="100"/>
        </p:scale>
        <p:origin x="396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7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5.fntdata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D47824BF-8959-46EA-935A-FA704A2268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FC95454-A29B-4A79-B1A1-913602352E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7D90C-24C1-4E50-8AFB-0983413C7629}" type="datetimeFigureOut">
              <a:rPr lang="nl-NL" smtClean="0"/>
              <a:t>18-9-2025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8930068-D1B4-4FBF-9B4A-1DCB8FA6222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EACC4B9-D562-4561-810B-1BB082F739F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1C049-A8A0-42D4-BDE1-73C424150D9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6341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F54CBE-392D-4216-900D-2E195B5F5D3E}" type="datetimeFigureOut">
              <a:rPr lang="nl-NL" smtClean="0"/>
              <a:t>18-9-2025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05F5E-DB88-4186-B834-DABDFDBB7060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9830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5" name="Google Shape;19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nl-NL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DBE: De actuele (complexe) vraag uit de praktijk en de leervraag van de student vormen het vertrekpunt voor leren en samenwerken. Door intensieve samenwerking tussen student, docent, werkveld en onderzoekers (co-creatie) en een onderzoekende aanpak gebaseerd op Design Thinking ontstaat een </a:t>
            </a:r>
            <a:r>
              <a:rPr lang="nl-NL" sz="1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uitdagende leeromgeving </a:t>
            </a:r>
            <a:r>
              <a:rPr lang="nl-NL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waarbinnen rekening gehouden wordt met (</a:t>
            </a:r>
            <a:r>
              <a:rPr lang="nl-NL" sz="1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</a:t>
            </a:r>
            <a:r>
              <a:rPr lang="nl-NL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)nationale ontwikkelingen.’ (www.stendenblogs.com,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nl-NL" dirty="0"/>
              <a:t>De groepjes hebben dit formulier. Een tijdsklok komt op het bord – strakke tijdsbewaking is noodzakelijk. </a:t>
            </a:r>
            <a:endParaRPr dirty="0"/>
          </a:p>
        </p:txBody>
      </p:sp>
      <p:sp>
        <p:nvSpPr>
          <p:cNvPr id="216" name="Google Shape;216;p9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nl-N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5" name="Google Shape;22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hthoek 39">
            <a:extLst>
              <a:ext uri="{FF2B5EF4-FFF2-40B4-BE49-F238E27FC236}">
                <a16:creationId xmlns:a16="http://schemas.microsoft.com/office/drawing/2014/main" id="{3D2ED8DA-ECDC-C475-23CD-32BC10040C21}"/>
              </a:ext>
            </a:extLst>
          </p:cNvPr>
          <p:cNvSpPr/>
          <p:nvPr userDrawn="1"/>
        </p:nvSpPr>
        <p:spPr>
          <a:xfrm>
            <a:off x="0" y="0"/>
            <a:ext cx="3013200" cy="3902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72762" y="3101153"/>
            <a:ext cx="6859675" cy="1314450"/>
          </a:xfrm>
        </p:spPr>
        <p:txBody>
          <a:bodyPr anchor="t" anchorCtr="0">
            <a:normAutofit/>
          </a:bodyPr>
          <a:lstStyle>
            <a:lvl1pPr algn="l">
              <a:defRPr sz="4400"/>
            </a:lvl1pPr>
          </a:lstStyle>
          <a:p>
            <a:r>
              <a:rPr lang="nl-NL" dirty="0"/>
              <a:t>[titel]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80E0450-8FD2-E573-1918-051252E744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79219" y="4310267"/>
            <a:ext cx="2181600" cy="2181600"/>
          </a:xfrm>
          <a:prstGeom prst="rect">
            <a:avLst/>
          </a:prstGeom>
        </p:spPr>
      </p:pic>
      <p:sp>
        <p:nvSpPr>
          <p:cNvPr id="11" name="object 7">
            <a:extLst>
              <a:ext uri="{FF2B5EF4-FFF2-40B4-BE49-F238E27FC236}">
                <a16:creationId xmlns:a16="http://schemas.microsoft.com/office/drawing/2014/main" id="{111FC6D4-531B-DB7A-6820-0A0F6C8E3B27}"/>
              </a:ext>
            </a:extLst>
          </p:cNvPr>
          <p:cNvSpPr/>
          <p:nvPr userDrawn="1"/>
        </p:nvSpPr>
        <p:spPr>
          <a:xfrm>
            <a:off x="595468" y="6303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AEE7608-1D66-48E5-E8A8-5CC473C299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86001" y="3160968"/>
            <a:ext cx="1501200" cy="15012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907D472-FCC1-8DB8-0626-1FC20609913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222000" y="0"/>
            <a:ext cx="2970000" cy="29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78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7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272306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8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2E2DD53E-ABAD-5419-5EDC-15780F0CC9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77" t="37111" b="9075"/>
          <a:stretch/>
        </p:blipFill>
        <p:spPr>
          <a:xfrm>
            <a:off x="0" y="0"/>
            <a:ext cx="12198972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3476" y="961085"/>
            <a:ext cx="9915524" cy="4860000"/>
          </a:xfrm>
          <a:solidFill>
            <a:schemeClr val="accent1"/>
          </a:solidFill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40868585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33878" y="708455"/>
            <a:ext cx="4602621" cy="5436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0321" y="579075"/>
            <a:ext cx="5274391" cy="1202592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20321" y="2160395"/>
            <a:ext cx="5274391" cy="41600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tekst 30">
            <a:extLst>
              <a:ext uri="{FF2B5EF4-FFF2-40B4-BE49-F238E27FC236}">
                <a16:creationId xmlns:a16="http://schemas.microsoft.com/office/drawing/2014/main" id="{4FB33CC8-B1F0-0785-A0FA-78F664ADA77E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6312162" y="5157875"/>
            <a:ext cx="1512000" cy="1512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9" name="Tijdelijke aanduiding voor tekst 30">
            <a:extLst>
              <a:ext uri="{FF2B5EF4-FFF2-40B4-BE49-F238E27FC236}">
                <a16:creationId xmlns:a16="http://schemas.microsoft.com/office/drawing/2014/main" id="{C76B863E-8753-6345-9C06-99E45B9277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939792" y="148675"/>
            <a:ext cx="2102400" cy="21024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39290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1ACD0E30-3B13-C697-8CD0-87C3B11DCC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79914" y="560970"/>
            <a:ext cx="4602621" cy="575944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5856" y="579075"/>
            <a:ext cx="5274391" cy="1202592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5856" y="2160395"/>
            <a:ext cx="5274391" cy="41600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41424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DC908BA-2C80-8841-C300-127D94ED31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7599" y="708455"/>
            <a:ext cx="4602621" cy="5436000"/>
          </a:xfrm>
          <a:solidFill>
            <a:schemeClr val="tx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371" y="579075"/>
            <a:ext cx="5274391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3371" y="2160395"/>
            <a:ext cx="5274391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0677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DC908BA-2C80-8841-C300-127D94ED31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7599" y="708455"/>
            <a:ext cx="4602621" cy="5436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371" y="579075"/>
            <a:ext cx="5274391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3371" y="2160395"/>
            <a:ext cx="5274391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24442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en f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afbeelding 32">
            <a:extLst>
              <a:ext uri="{FF2B5EF4-FFF2-40B4-BE49-F238E27FC236}">
                <a16:creationId xmlns:a16="http://schemas.microsoft.com/office/drawing/2014/main" id="{B0E6A873-C82A-E51E-3F20-64AFC62FCE8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04006" y="0"/>
            <a:ext cx="4587993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4B094F0A-C7E4-ECF1-B771-93579F7912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95474" y="2160395"/>
            <a:ext cx="4926658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tel 8">
            <a:extLst>
              <a:ext uri="{FF2B5EF4-FFF2-40B4-BE49-F238E27FC236}">
                <a16:creationId xmlns:a16="http://schemas.microsoft.com/office/drawing/2014/main" id="{6D21419C-2CBE-6E83-5454-F7496559A5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5473" y="522513"/>
            <a:ext cx="4926658" cy="1408654"/>
          </a:xfrm>
        </p:spPr>
        <p:txBody>
          <a:bodyPr/>
          <a:lstStyle/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595462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f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0AF9132-2407-93BD-19B6-FCC863A2D2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131" t="25260"/>
          <a:stretch/>
        </p:blipFill>
        <p:spPr>
          <a:xfrm>
            <a:off x="0" y="0"/>
            <a:ext cx="3779708" cy="4101893"/>
          </a:xfrm>
          <a:prstGeom prst="rect">
            <a:avLst/>
          </a:prstGeom>
        </p:spPr>
      </p:pic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23C72141-83AC-92A3-8902-1764D371DE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779708" y="0"/>
            <a:ext cx="8412292" cy="6858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marL="0" marR="0" lvl="0" indent="0" algn="ctr" defTabSz="121913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594517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foto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2E2DD53E-ABAD-5419-5EDC-15780F0CC9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77" t="37111" b="9075"/>
          <a:stretch/>
        </p:blipFill>
        <p:spPr>
          <a:xfrm>
            <a:off x="0" y="0"/>
            <a:ext cx="12198972" cy="6858000"/>
          </a:xfrm>
          <a:prstGeom prst="rect">
            <a:avLst/>
          </a:prstGeom>
        </p:spPr>
      </p:pic>
      <p:sp>
        <p:nvSpPr>
          <p:cNvPr id="5" name="Tijdelijke aanduiding voor afbeelding 32">
            <a:extLst>
              <a:ext uri="{FF2B5EF4-FFF2-40B4-BE49-F238E27FC236}">
                <a16:creationId xmlns:a16="http://schemas.microsoft.com/office/drawing/2014/main" id="{2E777C3F-7581-FABB-A1C0-199AAE018A2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38238" y="999000"/>
            <a:ext cx="9915524" cy="4860000"/>
          </a:xfrm>
          <a:solidFill>
            <a:schemeClr val="tx2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121913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731749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video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DC908BA-2C80-8841-C300-127D94ED31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4" name="Tijdelijke aanduiding voor media 5">
            <a:extLst>
              <a:ext uri="{FF2B5EF4-FFF2-40B4-BE49-F238E27FC236}">
                <a16:creationId xmlns:a16="http://schemas.microsoft.com/office/drawing/2014/main" id="{CDE8EB39-5F88-F377-6B56-BB1E3DC6D97A}"/>
              </a:ext>
            </a:extLst>
          </p:cNvPr>
          <p:cNvSpPr>
            <a:spLocks noGrp="1"/>
          </p:cNvSpPr>
          <p:nvPr>
            <p:ph type="media" sz="quarter" idx="15" hasCustomPrompt="1"/>
          </p:nvPr>
        </p:nvSpPr>
        <p:spPr>
          <a:xfrm>
            <a:off x="1138238" y="999000"/>
            <a:ext cx="9915524" cy="4860000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ctr" defTabSz="121913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als u een video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5097429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F47514F6-8A8E-C4A0-6D29-8DE3E2DEC7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4803" y="2173384"/>
            <a:ext cx="6377397" cy="2607701"/>
          </a:xfrm>
        </p:spPr>
        <p:txBody>
          <a:bodyPr anchor="ctr" anchorCtr="0">
            <a:normAutofit/>
          </a:bodyPr>
          <a:lstStyle>
            <a:lvl1pPr algn="l">
              <a:defRPr sz="4400"/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CA412B42-7296-B578-4707-3A5FEA3D71EC}"/>
              </a:ext>
            </a:extLst>
          </p:cNvPr>
          <p:cNvSpPr/>
          <p:nvPr userDrawn="1"/>
        </p:nvSpPr>
        <p:spPr>
          <a:xfrm>
            <a:off x="9714068" y="5541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88217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video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2E2DD53E-ABAD-5419-5EDC-15780F0CC9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77" t="37111" b="9075"/>
          <a:stretch/>
        </p:blipFill>
        <p:spPr>
          <a:xfrm>
            <a:off x="0" y="0"/>
            <a:ext cx="12198972" cy="6858000"/>
          </a:xfrm>
          <a:prstGeom prst="rect">
            <a:avLst/>
          </a:prstGeom>
        </p:spPr>
      </p:pic>
      <p:sp>
        <p:nvSpPr>
          <p:cNvPr id="4" name="Tijdelijke aanduiding voor media 5">
            <a:extLst>
              <a:ext uri="{FF2B5EF4-FFF2-40B4-BE49-F238E27FC236}">
                <a16:creationId xmlns:a16="http://schemas.microsoft.com/office/drawing/2014/main" id="{6D73CA36-F965-C1BE-1FDD-8647B92DFBD9}"/>
              </a:ext>
            </a:extLst>
          </p:cNvPr>
          <p:cNvSpPr>
            <a:spLocks noGrp="1"/>
          </p:cNvSpPr>
          <p:nvPr>
            <p:ph type="media" sz="quarter" idx="15" hasCustomPrompt="1"/>
          </p:nvPr>
        </p:nvSpPr>
        <p:spPr>
          <a:xfrm>
            <a:off x="1138238" y="999000"/>
            <a:ext cx="9915524" cy="4860000"/>
          </a:xfrm>
          <a:solidFill>
            <a:schemeClr val="tx2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121913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als u een video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5087053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eks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073EDBCB-D024-018F-BFA9-8814A99E82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95474" y="2160395"/>
            <a:ext cx="9216524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C3E0015B-8D81-C2C2-2B31-0DB953D9E3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5474" y="522513"/>
            <a:ext cx="9216524" cy="1408654"/>
          </a:xfrm>
        </p:spPr>
        <p:txBody>
          <a:bodyPr/>
          <a:lstStyle/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8610081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ek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4749643"/>
            <a:ext cx="719998" cy="719998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5469641"/>
            <a:ext cx="719998" cy="71999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19998" y="6189639"/>
            <a:ext cx="719998" cy="719998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189639"/>
            <a:ext cx="719998" cy="7199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6">
            <a:extLst>
              <a:ext uri="{FF2B5EF4-FFF2-40B4-BE49-F238E27FC236}">
                <a16:creationId xmlns:a16="http://schemas.microsoft.com/office/drawing/2014/main" id="{3E6018E5-F6F3-9F26-9667-C155F70131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9998" y="2160395"/>
            <a:ext cx="10692000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B8B0DC2B-06E1-F2E7-ABB4-ABF0003B7E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522513"/>
            <a:ext cx="10692000" cy="1408654"/>
          </a:xfrm>
        </p:spPr>
        <p:txBody>
          <a:bodyPr/>
          <a:lstStyle/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9998681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eks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411998" y="162514"/>
            <a:ext cx="719998" cy="719998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4160416"/>
            <a:ext cx="719998" cy="71999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4880414"/>
            <a:ext cx="719998" cy="719998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600412"/>
            <a:ext cx="719998" cy="7199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6">
            <a:extLst>
              <a:ext uri="{FF2B5EF4-FFF2-40B4-BE49-F238E27FC236}">
                <a16:creationId xmlns:a16="http://schemas.microsoft.com/office/drawing/2014/main" id="{3E6018E5-F6F3-9F26-9667-C155F70131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9998" y="2160395"/>
            <a:ext cx="10692000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B8B0DC2B-06E1-F2E7-ABB4-ABF0003B7E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522513"/>
            <a:ext cx="10692000" cy="1408654"/>
          </a:xfrm>
        </p:spPr>
        <p:txBody>
          <a:bodyPr/>
          <a:lstStyle/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8630242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eks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411998" y="4566835"/>
            <a:ext cx="719998" cy="719998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411998" y="5286833"/>
            <a:ext cx="719998" cy="71999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258182" y="162514"/>
            <a:ext cx="719998" cy="719998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160437"/>
            <a:ext cx="719998" cy="7199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6">
            <a:extLst>
              <a:ext uri="{FF2B5EF4-FFF2-40B4-BE49-F238E27FC236}">
                <a16:creationId xmlns:a16="http://schemas.microsoft.com/office/drawing/2014/main" id="{3E6018E5-F6F3-9F26-9667-C155F70131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9998" y="2160395"/>
            <a:ext cx="10692000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B8B0DC2B-06E1-F2E7-ABB4-ABF0003B7E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522513"/>
            <a:ext cx="10692000" cy="1408654"/>
          </a:xfrm>
        </p:spPr>
        <p:txBody>
          <a:bodyPr/>
          <a:lstStyle/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4906231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eks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13600" y="34296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51432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34290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4D73F8AC-9284-BCE8-6E7D-5A0B4E375D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06524" y="2160395"/>
            <a:ext cx="7905473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92DCE5B6-1E7F-BDEC-16BB-EBC6EF8E73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6524" y="522513"/>
            <a:ext cx="7905473" cy="1408654"/>
          </a:xfrm>
        </p:spPr>
        <p:txBody>
          <a:bodyPr/>
          <a:lstStyle/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5813250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eks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7840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47840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764800" y="12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1047840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44A006E8-6870-ECE1-8622-159D485D1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9998" y="2160395"/>
            <a:ext cx="9600795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D33F305D-2D88-10ED-BEF7-37B076800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522513"/>
            <a:ext cx="7923070" cy="1408654"/>
          </a:xfrm>
        </p:spPr>
        <p:txBody>
          <a:bodyPr/>
          <a:lstStyle/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0718838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eks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6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7D44D228-33E3-5746-87B7-491915747A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95474" y="2160395"/>
            <a:ext cx="9216524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BB833EB-DA1A-03D1-4350-5E64D9F23C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5474" y="522513"/>
            <a:ext cx="9216524" cy="1408654"/>
          </a:xfrm>
        </p:spPr>
        <p:txBody>
          <a:bodyPr/>
          <a:lstStyle/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40945998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eks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78400" y="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17160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34308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BC680217-7A95-6A9D-00F5-0385ECF032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95474" y="2160395"/>
            <a:ext cx="9216524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4089061B-C8AC-EA3A-67B0-4C05C92C30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5474" y="522513"/>
            <a:ext cx="9216524" cy="1408654"/>
          </a:xfrm>
        </p:spPr>
        <p:txBody>
          <a:bodyPr/>
          <a:lstStyle/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7150875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achtergrond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7DE5548F-961A-6A70-5D27-A1D02930DD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3466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C9532D0-4EC0-0D13-456E-1994F2E730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1129" r="5315" b="46667"/>
          <a:stretch/>
        </p:blipFill>
        <p:spPr>
          <a:xfrm>
            <a:off x="0" y="0"/>
            <a:ext cx="5600699" cy="6858000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4803" y="2173384"/>
            <a:ext cx="6377397" cy="2607701"/>
          </a:xfrm>
        </p:spPr>
        <p:txBody>
          <a:bodyPr anchor="ctr" anchorCtr="0">
            <a:normAutofit/>
          </a:bodyPr>
          <a:lstStyle>
            <a:lvl1pPr algn="l">
              <a:defRPr sz="4400"/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CA412B42-7296-B578-4707-3A5FEA3D71EC}"/>
              </a:ext>
            </a:extLst>
          </p:cNvPr>
          <p:cNvSpPr/>
          <p:nvPr userDrawn="1"/>
        </p:nvSpPr>
        <p:spPr>
          <a:xfrm>
            <a:off x="9714068" y="5541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47009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935583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89248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20594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39424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itel">
            <a:extLst>
              <a:ext uri="{FF2B5EF4-FFF2-40B4-BE49-F238E27FC236}">
                <a16:creationId xmlns:a16="http://schemas.microsoft.com/office/drawing/2014/main" id="{9832AF1D-3B01-4FCA-BD0E-9FC69B177B89}"/>
              </a:ext>
            </a:extLst>
          </p:cNvPr>
          <p:cNvSpPr txBox="1"/>
          <p:nvPr userDrawn="1"/>
        </p:nvSpPr>
        <p:spPr>
          <a:xfrm>
            <a:off x="1080002" y="540003"/>
            <a:ext cx="2121117" cy="6154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defTabSz="1177226">
              <a:lnSpc>
                <a:spcPct val="100000"/>
              </a:lnSpc>
              <a:spcBef>
                <a:spcPct val="0"/>
              </a:spcBef>
              <a:buNone/>
              <a:defRPr sz="4000" b="1" cap="none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l-NL" sz="3999" dirty="0">
                <a:latin typeface="Calibri Light" panose="020F0302020204030204" pitchFamily="34" charset="0"/>
                <a:cs typeface="Calibri Light" panose="020F0302020204030204" pitchFamily="34" charset="0"/>
              </a:rPr>
              <a:t>Tips</a:t>
            </a:r>
          </a:p>
        </p:txBody>
      </p:sp>
      <p:grpSp>
        <p:nvGrpSpPr>
          <p:cNvPr id="122" name="Tip Nieuwe dia">
            <a:extLst>
              <a:ext uri="{FF2B5EF4-FFF2-40B4-BE49-F238E27FC236}">
                <a16:creationId xmlns:a16="http://schemas.microsoft.com/office/drawing/2014/main" id="{2F3A47AE-5DF6-4111-8B0C-0399D4275924}"/>
              </a:ext>
            </a:extLst>
          </p:cNvPr>
          <p:cNvGrpSpPr/>
          <p:nvPr userDrawn="1"/>
        </p:nvGrpSpPr>
        <p:grpSpPr>
          <a:xfrm>
            <a:off x="1114089" y="1391510"/>
            <a:ext cx="2304000" cy="2723826"/>
            <a:chOff x="-2545133" y="2057057"/>
            <a:chExt cx="2304000" cy="2723826"/>
          </a:xfrm>
        </p:grpSpPr>
        <p:sp>
          <p:nvSpPr>
            <p:cNvPr id="123" name="Tip tekst">
              <a:extLst>
                <a:ext uri="{FF2B5EF4-FFF2-40B4-BE49-F238E27FC236}">
                  <a16:creationId xmlns:a16="http://schemas.microsoft.com/office/drawing/2014/main" id="{76D67B95-38B3-4D3A-AEA9-4A12D55E48B7}"/>
                </a:ext>
              </a:extLst>
            </p:cNvPr>
            <p:cNvSpPr txBox="1"/>
            <p:nvPr userDrawn="1"/>
          </p:nvSpPr>
          <p:spPr>
            <a:xfrm>
              <a:off x="-2545133" y="2057057"/>
              <a:ext cx="2304000" cy="24237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Nieuwe</a:t>
              </a:r>
              <a:r>
                <a:rPr lang="nl-NL" sz="1050" b="1" baseline="0" noProof="1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dia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het tekstje onder 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het pictogram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Nieuwe dia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Andere indeling voor huidige dia</a:t>
              </a:r>
            </a:p>
            <a:p>
              <a:pPr>
                <a:lnSpc>
                  <a:spcPct val="100000"/>
                </a:lnSpc>
              </a:pPr>
              <a:endParaRPr lang="nl-NL" sz="1050" b="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op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Indeling</a:t>
              </a: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</p:txBody>
        </p:sp>
        <p:pic>
          <p:nvPicPr>
            <p:cNvPr id="124" name="Icon Nieuwe dia">
              <a:extLst>
                <a:ext uri="{FF2B5EF4-FFF2-40B4-BE49-F238E27FC236}">
                  <a16:creationId xmlns:a16="http://schemas.microsoft.com/office/drawing/2014/main" id="{7514B464-40D9-4395-B242-8B1A8E5A6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-2003707" y="2776092"/>
              <a:ext cx="495369" cy="762106"/>
            </a:xfrm>
            <a:prstGeom prst="rect">
              <a:avLst/>
            </a:prstGeom>
          </p:spPr>
        </p:pic>
        <p:sp>
          <p:nvSpPr>
            <p:cNvPr id="125" name="Pijl">
              <a:extLst>
                <a:ext uri="{FF2B5EF4-FFF2-40B4-BE49-F238E27FC236}">
                  <a16:creationId xmlns:a16="http://schemas.microsoft.com/office/drawing/2014/main" id="{764757AD-2B56-4485-A16B-AA17D099C223}"/>
                </a:ext>
              </a:extLst>
            </p:cNvPr>
            <p:cNvSpPr/>
            <p:nvPr userDrawn="1"/>
          </p:nvSpPr>
          <p:spPr>
            <a:xfrm>
              <a:off x="-1498911" y="3213945"/>
              <a:ext cx="606634" cy="181070"/>
            </a:xfrm>
            <a:prstGeom prst="left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100" dirty="0">
                <a:solidFill>
                  <a:schemeClr val="tx1"/>
                </a:solidFill>
              </a:endParaRPr>
            </a:p>
          </p:txBody>
        </p:sp>
        <p:pic>
          <p:nvPicPr>
            <p:cNvPr id="126" name="Icon Indeling">
              <a:extLst>
                <a:ext uri="{FF2B5EF4-FFF2-40B4-BE49-F238E27FC236}">
                  <a16:creationId xmlns:a16="http://schemas.microsoft.com/office/drawing/2014/main" id="{087A846B-EA89-4B54-A854-EC14B13707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-2052470" y="4552251"/>
              <a:ext cx="838317" cy="228632"/>
            </a:xfrm>
            <a:prstGeom prst="rect">
              <a:avLst/>
            </a:prstGeom>
          </p:spPr>
        </p:pic>
        <p:cxnSp>
          <p:nvCxnSpPr>
            <p:cNvPr id="127" name="Lijn">
              <a:extLst>
                <a:ext uri="{FF2B5EF4-FFF2-40B4-BE49-F238E27FC236}">
                  <a16:creationId xmlns:a16="http://schemas.microsoft.com/office/drawing/2014/main" id="{EEEAE59C-FEF7-4ADA-9FDC-3CE8BDF07E7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45133" y="224955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Lijn">
              <a:extLst>
                <a:ext uri="{FF2B5EF4-FFF2-40B4-BE49-F238E27FC236}">
                  <a16:creationId xmlns:a16="http://schemas.microsoft.com/office/drawing/2014/main" id="{DCE5BD24-CCFA-4DB5-A414-B10E7DB9B62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45133" y="4186876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Tip Tekst opmaken">
            <a:extLst>
              <a:ext uri="{FF2B5EF4-FFF2-40B4-BE49-F238E27FC236}">
                <a16:creationId xmlns:a16="http://schemas.microsoft.com/office/drawing/2014/main" id="{72553A87-E6DE-4AC8-ADFF-F96D4DE43FE9}"/>
              </a:ext>
            </a:extLst>
          </p:cNvPr>
          <p:cNvGrpSpPr/>
          <p:nvPr userDrawn="1"/>
        </p:nvGrpSpPr>
        <p:grpSpPr>
          <a:xfrm>
            <a:off x="3908090" y="1391508"/>
            <a:ext cx="2304000" cy="4074985"/>
            <a:chOff x="-2564091" y="1731373"/>
            <a:chExt cx="2304000" cy="4074985"/>
          </a:xfrm>
        </p:grpSpPr>
        <p:sp>
          <p:nvSpPr>
            <p:cNvPr id="130" name="Tip tekst">
              <a:extLst>
                <a:ext uri="{FF2B5EF4-FFF2-40B4-BE49-F238E27FC236}">
                  <a16:creationId xmlns:a16="http://schemas.microsoft.com/office/drawing/2014/main" id="{D7BB2FFC-8DBF-407F-8DB2-3AA87503BAF7}"/>
                </a:ext>
              </a:extLst>
            </p:cNvPr>
            <p:cNvSpPr txBox="1"/>
            <p:nvPr userDrawn="1"/>
          </p:nvSpPr>
          <p:spPr>
            <a:xfrm>
              <a:off x="-2564091" y="1731373"/>
              <a:ext cx="2304000" cy="38779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Tekst opmaken</a:t>
              </a:r>
            </a:p>
            <a:p>
              <a:pPr>
                <a:lnSpc>
                  <a:spcPct val="100000"/>
                </a:lnSpc>
              </a:pPr>
              <a:endParaRPr lang="nl-NL" sz="1050" cap="all" baseline="0" noProof="1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 tekstkaders zijn vijf stijlen ingesteld: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Je kiest een stijl door </a:t>
              </a:r>
              <a:r>
                <a:rPr lang="nl-NL" sz="1050" i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aan het begin van een alinea 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of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te drukken: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Met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kies je de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volgende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stijl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Met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kies je de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vorige</a:t>
              </a: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stijl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Je kunt meerdere ‘sprongen’ tegelijk voor- of achteruit maken als je b.v. van stijl 1 naar stijl 4 wilt gaan. Je drukt dan aan het begin van een alinea meerdere keren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of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1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829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1" i="1" u="none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Tip</a:t>
              </a:r>
              <a:r>
                <a:rPr lang="nl-NL" sz="1050" b="1" i="1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</a:t>
              </a:r>
              <a:r>
                <a:rPr lang="nl-NL" sz="1050" b="0" i="1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 plaats van de Tab-toets kun je ook deze knoppen gebruiken (op de Start-tab):</a:t>
              </a:r>
            </a:p>
          </p:txBody>
        </p:sp>
        <p:pic>
          <p:nvPicPr>
            <p:cNvPr id="131" name="Icon Inspringen">
              <a:extLst>
                <a:ext uri="{FF2B5EF4-FFF2-40B4-BE49-F238E27FC236}">
                  <a16:creationId xmlns:a16="http://schemas.microsoft.com/office/drawing/2014/main" id="{CF43F927-00B0-4D5B-B697-0D4CC3EA58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63475" y="5628215"/>
              <a:ext cx="419158" cy="178143"/>
            </a:xfrm>
            <a:prstGeom prst="rect">
              <a:avLst/>
            </a:prstGeom>
          </p:spPr>
        </p:pic>
        <p:cxnSp>
          <p:nvCxnSpPr>
            <p:cNvPr id="132" name="Lijn">
              <a:extLst>
                <a:ext uri="{FF2B5EF4-FFF2-40B4-BE49-F238E27FC236}">
                  <a16:creationId xmlns:a16="http://schemas.microsoft.com/office/drawing/2014/main" id="{55783685-606D-41B5-B8A6-C63AC95E38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64091" y="1923866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3" name="Screenprint stijlen">
              <a:extLst>
                <a:ext uri="{FF2B5EF4-FFF2-40B4-BE49-F238E27FC236}">
                  <a16:creationId xmlns:a16="http://schemas.microsoft.com/office/drawing/2014/main" id="{86BD6095-FD1D-4D21-8E99-06BCB4E7C8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2426666" y="2262433"/>
              <a:ext cx="1620215" cy="875520"/>
            </a:xfrm>
            <a:prstGeom prst="rect">
              <a:avLst/>
            </a:prstGeom>
          </p:spPr>
        </p:pic>
      </p:grpSp>
      <p:grpSp>
        <p:nvGrpSpPr>
          <p:cNvPr id="134" name="Tip Foto instellen">
            <a:extLst>
              <a:ext uri="{FF2B5EF4-FFF2-40B4-BE49-F238E27FC236}">
                <a16:creationId xmlns:a16="http://schemas.microsoft.com/office/drawing/2014/main" id="{36DEFC1B-2E82-48C4-A6CC-F2001A75A195}"/>
              </a:ext>
            </a:extLst>
          </p:cNvPr>
          <p:cNvGrpSpPr/>
          <p:nvPr userDrawn="1"/>
        </p:nvGrpSpPr>
        <p:grpSpPr>
          <a:xfrm>
            <a:off x="6641622" y="1391508"/>
            <a:ext cx="2304000" cy="5009064"/>
            <a:chOff x="6633481" y="1391507"/>
            <a:chExt cx="2304000" cy="5009064"/>
          </a:xfrm>
        </p:grpSpPr>
        <p:sp>
          <p:nvSpPr>
            <p:cNvPr id="135" name="Tip tekst">
              <a:extLst>
                <a:ext uri="{FF2B5EF4-FFF2-40B4-BE49-F238E27FC236}">
                  <a16:creationId xmlns:a16="http://schemas.microsoft.com/office/drawing/2014/main" id="{DAFF4126-7BC9-40F2-A4AD-0897615BC5FC}"/>
                </a:ext>
              </a:extLst>
            </p:cNvPr>
            <p:cNvSpPr txBox="1"/>
            <p:nvPr userDrawn="1"/>
          </p:nvSpPr>
          <p:spPr>
            <a:xfrm>
              <a:off x="6633481" y="1391507"/>
              <a:ext cx="2304000" cy="50090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algn="l" defTabSz="531979" rtl="0" eaLnBrk="1" latinLnBrk="0" hangingPunct="1">
                <a:lnSpc>
                  <a:spcPct val="100000"/>
                </a:lnSpc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Foto instellen</a:t>
              </a:r>
            </a:p>
            <a:p>
              <a:pPr marL="0" algn="l" defTabSz="531979" rtl="0" eaLnBrk="1" latinLnBrk="0" hangingPunct="1">
                <a:lnSpc>
                  <a:spcPct val="100000"/>
                </a:lnSpc>
              </a:pPr>
              <a:endParaRPr lang="nl-NL" sz="1050" b="0" kern="1200" cap="none" baseline="0" noProof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Een fotokader wordt altijd vanuit het midden van de gekozen foto gevuld. 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Als je een ander gedeelte van de foto wilt zien, gebruik je de functie ‘bijsnijden’: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de foto.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Afbeeldingsopmaak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Bijsnijden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Nu kun je de foto bewegen en daarmee het gewenste deel in beeld schuiven. Ook kun je de foto vergroten/ verkleinen door met de ronde witte greepjes in de hoeken te slepen.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naast het kader om de bijsnijden-functie te verlaten.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 algn="l" defTabSz="531979" rtl="0" eaLnBrk="1" latinLnBrk="0" hangingPunct="1">
                <a:lnSpc>
                  <a:spcPct val="100000"/>
                </a:lnSpc>
                <a:buFont typeface="Calibri" panose="020B0604020202020204" pitchFamily="34" charset="0"/>
                <a:buNone/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Andere foto kiezen</a:t>
              </a:r>
            </a:p>
            <a:p>
              <a:pPr marL="0" indent="0" algn="l" defTabSz="531979" rtl="0" eaLnBrk="1" latinLnBrk="0" hangingPunct="1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kern="1200" cap="none" baseline="0" noProof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Selecteer de foto.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Druk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[Delete]</a:t>
              </a: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Opnieuw instellen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1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Kies een nieuwe foto volgens de aanwijzingen.</a:t>
              </a:r>
            </a:p>
          </p:txBody>
        </p:sp>
        <p:cxnSp>
          <p:nvCxnSpPr>
            <p:cNvPr id="136" name="Lijn">
              <a:extLst>
                <a:ext uri="{FF2B5EF4-FFF2-40B4-BE49-F238E27FC236}">
                  <a16:creationId xmlns:a16="http://schemas.microsoft.com/office/drawing/2014/main" id="{A8E43A82-FA65-4B50-9828-C4740E9E74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633481" y="158400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Lijn">
              <a:extLst>
                <a:ext uri="{FF2B5EF4-FFF2-40B4-BE49-F238E27FC236}">
                  <a16:creationId xmlns:a16="http://schemas.microsoft.com/office/drawing/2014/main" id="{0150E791-AE56-48CE-BD8B-44B868408D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633481" y="5127989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8" name="Icon Bijsnijden" descr="Afbeelding met tafel&#10;&#10;Automatisch gegenereerde beschrijving">
              <a:extLst>
                <a:ext uri="{FF2B5EF4-FFF2-40B4-BE49-F238E27FC236}">
                  <a16:creationId xmlns:a16="http://schemas.microsoft.com/office/drawing/2014/main" id="{4B64F629-3218-474E-A1F5-909319BB8D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6542" y="2948859"/>
              <a:ext cx="562053" cy="724001"/>
            </a:xfrm>
            <a:prstGeom prst="rect">
              <a:avLst/>
            </a:prstGeom>
          </p:spPr>
        </p:pic>
        <p:pic>
          <p:nvPicPr>
            <p:cNvPr id="139" name="Icon Opnieuw instellen">
              <a:extLst>
                <a:ext uri="{FF2B5EF4-FFF2-40B4-BE49-F238E27FC236}">
                  <a16:creationId xmlns:a16="http://schemas.microsoft.com/office/drawing/2014/main" id="{ECEAD7ED-CCA4-47A3-9804-4095FAD53D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2014" y="5743449"/>
              <a:ext cx="1181265" cy="257211"/>
            </a:xfrm>
            <a:prstGeom prst="rect">
              <a:avLst/>
            </a:prstGeom>
          </p:spPr>
        </p:pic>
      </p:grpSp>
      <p:grpSp>
        <p:nvGrpSpPr>
          <p:cNvPr id="140" name="Tip Dia herstellen">
            <a:extLst>
              <a:ext uri="{FF2B5EF4-FFF2-40B4-BE49-F238E27FC236}">
                <a16:creationId xmlns:a16="http://schemas.microsoft.com/office/drawing/2014/main" id="{50F5CC48-804D-426E-8495-1935FB72D7E5}"/>
              </a:ext>
            </a:extLst>
          </p:cNvPr>
          <p:cNvGrpSpPr/>
          <p:nvPr userDrawn="1"/>
        </p:nvGrpSpPr>
        <p:grpSpPr>
          <a:xfrm>
            <a:off x="9375155" y="1391510"/>
            <a:ext cx="2304000" cy="4201150"/>
            <a:chOff x="9375155" y="1391507"/>
            <a:chExt cx="2304000" cy="4201150"/>
          </a:xfrm>
        </p:grpSpPr>
        <p:sp>
          <p:nvSpPr>
            <p:cNvPr id="141" name="Tip tekst">
              <a:extLst>
                <a:ext uri="{FF2B5EF4-FFF2-40B4-BE49-F238E27FC236}">
                  <a16:creationId xmlns:a16="http://schemas.microsoft.com/office/drawing/2014/main" id="{F03604F6-D217-4100-8DC7-447C5DF07B76}"/>
                </a:ext>
              </a:extLst>
            </p:cNvPr>
            <p:cNvSpPr txBox="1"/>
            <p:nvPr userDrawn="1"/>
          </p:nvSpPr>
          <p:spPr>
            <a:xfrm>
              <a:off x="9375155" y="1391507"/>
              <a:ext cx="2304000" cy="42011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Dia herstellen</a:t>
              </a:r>
            </a:p>
            <a:p>
              <a:pPr>
                <a:lnSpc>
                  <a:spcPct val="100000"/>
                </a:lnSpc>
              </a:pPr>
              <a:endParaRPr lang="nl-NL" sz="1050" b="0" cap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Als de dia-elementen niet (meer) op de juiste manier (over elkaar) liggen kun je de dia-indeling herstellen:</a:t>
              </a: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sng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Stap 1:</a:t>
              </a: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Verwijder eerst de bijsnijdingen van foto’s op deze dia (anders raken ze in STAP 2 verloren): </a:t>
              </a:r>
            </a:p>
            <a:p>
              <a:pPr marL="143991" marR="0" lvl="1" indent="-143991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Klik op de foto. </a:t>
              </a:r>
            </a:p>
            <a:p>
              <a:pPr marL="143991" marR="0" lvl="1" indent="-143991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Afbeeldingsopmaak</a:t>
              </a: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: klik op </a:t>
              </a:r>
              <a:r>
                <a:rPr lang="nl-NL" sz="1050" b="1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Afbeeldingen comprimeren</a:t>
              </a: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:</a:t>
              </a: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Selecteer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Bijgesneden gebieden van afbeeldingen verwijderen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en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Standaardresolutie gebruiken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.</a:t>
              </a: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Sluit af met een 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OK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sng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Stap 2: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Opnieuw instellen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cxnSp>
          <p:nvCxnSpPr>
            <p:cNvPr id="142" name="Lijn">
              <a:extLst>
                <a:ext uri="{FF2B5EF4-FFF2-40B4-BE49-F238E27FC236}">
                  <a16:creationId xmlns:a16="http://schemas.microsoft.com/office/drawing/2014/main" id="{ECE3DE52-C3EA-4DC1-B3F9-EEA3DBCEEE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375155" y="158400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3" name="Icon Afbeeldingen comprimeren">
              <a:extLst>
                <a:ext uri="{FF2B5EF4-FFF2-40B4-BE49-F238E27FC236}">
                  <a16:creationId xmlns:a16="http://schemas.microsoft.com/office/drawing/2014/main" id="{242BF795-21CD-4CB0-B783-A5078CF86B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9511434" y="3464874"/>
              <a:ext cx="1705213" cy="228632"/>
            </a:xfrm>
            <a:prstGeom prst="rect">
              <a:avLst/>
            </a:prstGeom>
          </p:spPr>
        </p:pic>
        <p:pic>
          <p:nvPicPr>
            <p:cNvPr id="144" name="Icon Opnieuw instellen">
              <a:extLst>
                <a:ext uri="{FF2B5EF4-FFF2-40B4-BE49-F238E27FC236}">
                  <a16:creationId xmlns:a16="http://schemas.microsoft.com/office/drawing/2014/main" id="{0F159EE5-0DB6-44B4-B1E3-B600765D8F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78170" y="4937066"/>
              <a:ext cx="1181265" cy="257211"/>
            </a:xfrm>
            <a:prstGeom prst="rect">
              <a:avLst/>
            </a:prstGeom>
          </p:spPr>
        </p:pic>
      </p:grpSp>
      <p:sp>
        <p:nvSpPr>
          <p:cNvPr id="145" name="Tijdelijke aanduiding voor datum 1">
            <a:extLst>
              <a:ext uri="{FF2B5EF4-FFF2-40B4-BE49-F238E27FC236}">
                <a16:creationId xmlns:a16="http://schemas.microsoft.com/office/drawing/2014/main" id="{3FFF70E0-9C62-42C0-999D-79C0187433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84432" y="6695008"/>
            <a:ext cx="36000" cy="30777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fld id="{8B37950E-F7D9-49D4-8201-0A96F5749215}" type="datetime4">
              <a:rPr lang="nl-NL" smtClean="0"/>
              <a:t>18 september 2025</a:t>
            </a:fld>
            <a:endParaRPr lang="nl-NL" dirty="0"/>
          </a:p>
        </p:txBody>
      </p:sp>
      <p:sp>
        <p:nvSpPr>
          <p:cNvPr id="146" name="Tijdelijke aanduiding voor voettekst 2">
            <a:extLst>
              <a:ext uri="{FF2B5EF4-FFF2-40B4-BE49-F238E27FC236}">
                <a16:creationId xmlns:a16="http://schemas.microsoft.com/office/drawing/2014/main" id="{C970C9C0-2814-41BA-938D-B4F9E5E41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84432" y="6695010"/>
            <a:ext cx="36000" cy="90794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r>
              <a:rPr lang="nl-NL" dirty="0"/>
              <a:t>Titel van de presentatie via &gt;Invoegen &gt;Koptekst en voettekst</a:t>
            </a:r>
          </a:p>
        </p:txBody>
      </p:sp>
      <p:sp>
        <p:nvSpPr>
          <p:cNvPr id="147" name="Tijdelijke aanduiding voor dianummer 3">
            <a:extLst>
              <a:ext uri="{FF2B5EF4-FFF2-40B4-BE49-F238E27FC236}">
                <a16:creationId xmlns:a16="http://schemas.microsoft.com/office/drawing/2014/main" id="{0B7FD4F4-2E28-41DA-B738-FB098BA4F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84432" y="6695008"/>
            <a:ext cx="36000" cy="16927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fld id="{B8626174-7854-4699-ADD6-1A80D8049B55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48" name="Titel 4">
            <a:extLst>
              <a:ext uri="{FF2B5EF4-FFF2-40B4-BE49-F238E27FC236}">
                <a16:creationId xmlns:a16="http://schemas.microsoft.com/office/drawing/2014/main" id="{D1AB2F9D-80F5-47D5-B03F-079A6920C3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90" y="-228203"/>
            <a:ext cx="360000" cy="153888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820316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32000" y="1006475"/>
            <a:ext cx="7876110" cy="4862513"/>
          </a:xfrm>
          <a:solidFill>
            <a:schemeClr val="accent1"/>
          </a:solidFill>
        </p:spPr>
        <p:txBody>
          <a:bodyPr lIns="540000" tIns="1512000" rIns="360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5213" y="4568825"/>
            <a:ext cx="2102400" cy="2102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001" y="1615799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164171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32000" y="1006475"/>
            <a:ext cx="7876110" cy="4862513"/>
          </a:xfrm>
          <a:solidFill>
            <a:schemeClr val="tx2"/>
          </a:solidFill>
        </p:spPr>
        <p:txBody>
          <a:bodyPr lIns="540000" tIns="1512000" rIns="360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001" y="1615799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3" name="Tijdelijke aanduiding voor tekst 30">
            <a:extLst>
              <a:ext uri="{FF2B5EF4-FFF2-40B4-BE49-F238E27FC236}">
                <a16:creationId xmlns:a16="http://schemas.microsoft.com/office/drawing/2014/main" id="{6DA164C7-A72E-D18F-522D-4E96389D22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5213" y="4568825"/>
            <a:ext cx="2102400" cy="2102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8183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CBA2F801-B560-95A6-D2AB-603F2ACDB0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4202982"/>
            <a:ext cx="2160000" cy="2160000"/>
          </a:xfrm>
          <a:prstGeom prst="rect">
            <a:avLst/>
          </a:prstGeom>
        </p:spPr>
      </p:pic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12193200" cy="320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2488676"/>
            <a:ext cx="8136000" cy="4369324"/>
          </a:xfrm>
          <a:solidFill>
            <a:schemeClr val="accent1"/>
          </a:solidFill>
        </p:spPr>
        <p:txBody>
          <a:bodyPr lIns="648000" tIns="1512000" rIns="648000" bIns="10800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6771" y="4575204"/>
            <a:ext cx="2088000" cy="20880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3090446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727122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6510A04-718B-3D5A-E557-1A7ADD02C9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4202982"/>
            <a:ext cx="2160000" cy="2160000"/>
          </a:xfrm>
          <a:prstGeom prst="rect">
            <a:avLst/>
          </a:prstGeom>
        </p:spPr>
      </p:pic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12193200" cy="320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2488676"/>
            <a:ext cx="8136000" cy="4369324"/>
          </a:xfrm>
          <a:solidFill>
            <a:schemeClr val="tx2"/>
          </a:solidFill>
        </p:spPr>
        <p:txBody>
          <a:bodyPr lIns="648000" tIns="1512000" rIns="648000" bIns="108000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3090446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  <p:sp>
        <p:nvSpPr>
          <p:cNvPr id="4" name="Tijdelijke aanduiding voor tekst 30">
            <a:extLst>
              <a:ext uri="{FF2B5EF4-FFF2-40B4-BE49-F238E27FC236}">
                <a16:creationId xmlns:a16="http://schemas.microsoft.com/office/drawing/2014/main" id="{0B380E33-452E-66AA-6887-1507911E2F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6771" y="4575204"/>
            <a:ext cx="2088000" cy="20880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2177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/>
            </a:lvl1pPr>
          </a:lstStyle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370780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6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7454650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wolk, tekst, hemel, water&#10;&#10;Automatisch gegenereerde beschrijving" hidden="1">
            <a:extLst>
              <a:ext uri="{FF2B5EF4-FFF2-40B4-BE49-F238E27FC236}">
                <a16:creationId xmlns:a16="http://schemas.microsoft.com/office/drawing/2014/main" id="{7739904D-03D5-C10D-8808-4D0FE8383C80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jdelijke aanduiding voor titel 1">
            <a:extLst>
              <a:ext uri="{FF2B5EF4-FFF2-40B4-BE49-F238E27FC236}">
                <a16:creationId xmlns:a16="http://schemas.microsoft.com/office/drawing/2014/main" id="{935A2F0B-803E-0E9C-ABC0-EE43198B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522513"/>
            <a:ext cx="10692000" cy="140865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10" name="Tijdelijke aanduiding voor tekst 2">
            <a:extLst>
              <a:ext uri="{FF2B5EF4-FFF2-40B4-BE49-F238E27FC236}">
                <a16:creationId xmlns:a16="http://schemas.microsoft.com/office/drawing/2014/main" id="{DD830C86-F36B-6364-6B04-27CCC58AE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2421649"/>
            <a:ext cx="10692000" cy="38786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 (herhaling vanaf hier)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</p:txBody>
      </p:sp>
    </p:spTree>
    <p:extLst>
      <p:ext uri="{BB962C8B-B14F-4D97-AF65-F5344CB8AC3E}">
        <p14:creationId xmlns:p14="http://schemas.microsoft.com/office/powerpoint/2010/main" val="142727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21" r:id="rId2"/>
    <p:sldLayoutId id="2147483770" r:id="rId3"/>
    <p:sldLayoutId id="2147483723" r:id="rId4"/>
    <p:sldLayoutId id="2147483724" r:id="rId5"/>
    <p:sldLayoutId id="2147483725" r:id="rId6"/>
    <p:sldLayoutId id="2147483726" r:id="rId7"/>
    <p:sldLayoutId id="2147483748" r:id="rId8"/>
    <p:sldLayoutId id="2147483762" r:id="rId9"/>
    <p:sldLayoutId id="2147483763" r:id="rId10"/>
    <p:sldLayoutId id="2147483755" r:id="rId11"/>
    <p:sldLayoutId id="2147483752" r:id="rId12"/>
    <p:sldLayoutId id="2147483771" r:id="rId13"/>
    <p:sldLayoutId id="2147483744" r:id="rId14"/>
    <p:sldLayoutId id="2147483772" r:id="rId15"/>
    <p:sldLayoutId id="2147483764" r:id="rId16"/>
    <p:sldLayoutId id="2147483766" r:id="rId17"/>
    <p:sldLayoutId id="2147483774" r:id="rId18"/>
    <p:sldLayoutId id="2147483776" r:id="rId19"/>
    <p:sldLayoutId id="2147483775" r:id="rId20"/>
    <p:sldLayoutId id="2147483756" r:id="rId21"/>
    <p:sldLayoutId id="2147483777" r:id="rId22"/>
    <p:sldLayoutId id="2147483778" r:id="rId23"/>
    <p:sldLayoutId id="2147483779" r:id="rId24"/>
    <p:sldLayoutId id="2147483765" r:id="rId25"/>
    <p:sldLayoutId id="2147483767" r:id="rId26"/>
    <p:sldLayoutId id="2147483768" r:id="rId27"/>
    <p:sldLayoutId id="2147483769" r:id="rId28"/>
    <p:sldLayoutId id="2147483773" r:id="rId29"/>
    <p:sldLayoutId id="2147483662" r:id="rId30"/>
    <p:sldLayoutId id="2147483667" r:id="rId31"/>
    <p:sldLayoutId id="2147483780" r:id="rId32"/>
    <p:sldLayoutId id="2147483781" r:id="rId33"/>
  </p:sldLayoutIdLst>
  <p:txStyles>
    <p:titleStyle>
      <a:lvl1pPr algn="l" defTabSz="1219139" rtl="0" eaLnBrk="1" latinLnBrk="0" hangingPunct="1">
        <a:lnSpc>
          <a:spcPct val="100000"/>
        </a:lnSpc>
        <a:spcBef>
          <a:spcPct val="0"/>
        </a:spcBef>
        <a:buNone/>
        <a:defRPr sz="324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1219139" rtl="0" eaLnBrk="1" latinLnBrk="0" hangingPunct="1">
        <a:lnSpc>
          <a:spcPct val="107000"/>
        </a:lnSpc>
        <a:spcBef>
          <a:spcPts val="0"/>
        </a:spcBef>
        <a:buFont typeface="Arial" panose="020B0604020202020204" pitchFamily="34" charset="0"/>
        <a:buChar char="•"/>
        <a:defRPr sz="203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1219139" rtl="0" eaLnBrk="1" latinLnBrk="0" hangingPunct="1">
        <a:lnSpc>
          <a:spcPct val="107000"/>
        </a:lnSpc>
        <a:spcBef>
          <a:spcPts val="0"/>
        </a:spcBef>
        <a:buFont typeface="Cera PRO" panose="00000500000000000000" pitchFamily="50" charset="0"/>
        <a:buChar char="-"/>
        <a:defRPr sz="203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1219139" rtl="0" eaLnBrk="1" latinLnBrk="0" hangingPunct="1">
        <a:lnSpc>
          <a:spcPct val="107000"/>
        </a:lnSpc>
        <a:spcBef>
          <a:spcPts val="0"/>
        </a:spcBef>
        <a:buSzPct val="80000"/>
        <a:buFont typeface="Wingdings" panose="05000000000000000000" pitchFamily="2" charset="2"/>
        <a:buChar char="§"/>
        <a:defRPr sz="203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bg1"/>
        </a:buClr>
        <a:buSzPct val="25000"/>
        <a:buFont typeface="Plus Jakarta Sans" pitchFamily="2" charset="0"/>
        <a:buChar char="′"/>
        <a:defRPr sz="203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bg1"/>
        </a:buClr>
        <a:buSzPct val="25000"/>
        <a:buFont typeface="Plus Jakarta Sans" pitchFamily="2" charset="0"/>
        <a:buChar char="′"/>
        <a:defRPr sz="203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0" indent="-216000" algn="l" defTabSz="1219139" rtl="0" eaLnBrk="1" latinLnBrk="0" hangingPunct="1">
        <a:lnSpc>
          <a:spcPct val="107000"/>
        </a:lnSpc>
        <a:spcBef>
          <a:spcPts val="0"/>
        </a:spcBef>
        <a:buFont typeface="Arial" panose="020B0604020202020204" pitchFamily="34" charset="0"/>
        <a:buChar char="•"/>
        <a:defRPr sz="2030" kern="1200">
          <a:solidFill>
            <a:schemeClr val="tx1"/>
          </a:solidFill>
          <a:latin typeface="+mn-lt"/>
          <a:ea typeface="+mn-ea"/>
          <a:cs typeface="+mn-cs"/>
        </a:defRPr>
      </a:lvl6pPr>
      <a:lvl7pPr marL="432000" indent="-216000" algn="l" defTabSz="1219139" rtl="0" eaLnBrk="1" latinLnBrk="0" hangingPunct="1">
        <a:lnSpc>
          <a:spcPct val="107000"/>
        </a:lnSpc>
        <a:spcBef>
          <a:spcPts val="0"/>
        </a:spcBef>
        <a:buFont typeface="Cera PRO" panose="00000500000000000000" pitchFamily="50" charset="0"/>
        <a:buChar char="-"/>
        <a:defRPr sz="2030" kern="1200">
          <a:solidFill>
            <a:schemeClr val="tx1"/>
          </a:solidFill>
          <a:latin typeface="+mn-lt"/>
          <a:ea typeface="+mn-ea"/>
          <a:cs typeface="+mn-cs"/>
        </a:defRPr>
      </a:lvl7pPr>
      <a:lvl8pPr marL="648000" indent="-216000" algn="l" defTabSz="1219139" rtl="0" eaLnBrk="1" latinLnBrk="0" hangingPunct="1">
        <a:lnSpc>
          <a:spcPct val="107000"/>
        </a:lnSpc>
        <a:spcBef>
          <a:spcPts val="0"/>
        </a:spcBef>
        <a:buSzPct val="80000"/>
        <a:buFont typeface="Cera PRO" panose="00000500000000000000" pitchFamily="50" charset="0"/>
        <a:buChar char="▪"/>
        <a:defRPr sz="203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tx1"/>
        </a:buClr>
        <a:buSzPct val="25000"/>
        <a:buFont typeface="Plus Jakarta Sans" pitchFamily="2" charset="0"/>
        <a:buChar char="′"/>
        <a:defRPr sz="20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7526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b="0" kern="1200">
          <a:solidFill>
            <a:schemeClr val="tx2"/>
          </a:solidFill>
          <a:latin typeface="+mn-lt"/>
          <a:ea typeface="+mn-ea"/>
          <a:cs typeface="+mn-cs"/>
        </a:defRPr>
      </a:lvl5pPr>
      <a:lvl6pPr marL="360000" indent="-36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72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08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Relationship Id="rId4" Type="http://schemas.openxmlformats.org/officeDocument/2006/relationships/hyperlink" Target="https://www.iminor.nl/over-de-iminor/wat-is-design-based-education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boraad.nl/sites/default/files/2023-08/burgerschapsagenda-mbo-2017-2021-een-impuls-voor-burgerschapsonderwijs.pdf" TargetMode="External"/><Relationship Id="rId3" Type="http://schemas.openxmlformats.org/officeDocument/2006/relationships/hyperlink" Target="https://maken.wikiwijs.nl/176282/burgerschap_in_het_ondewijs" TargetMode="External"/><Relationship Id="rId7" Type="http://schemas.openxmlformats.org/officeDocument/2006/relationships/hyperlink" Target="https://www.slo.nl/vakportalen/vakportaal-burgerschap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Relationship Id="rId6" Type="http://schemas.openxmlformats.org/officeDocument/2006/relationships/hyperlink" Target="https://burgerschap.vo-raad.nl/?_ga=2.27228925.1774089801.1638184693-261181500.1637563213" TargetMode="External"/><Relationship Id="rId11" Type="http://schemas.openxmlformats.org/officeDocument/2006/relationships/hyperlink" Target="https://www.slo.nl/@4256/basisschool/" TargetMode="External"/><Relationship Id="rId5" Type="http://schemas.openxmlformats.org/officeDocument/2006/relationships/hyperlink" Target="https://www.vo-raad.nl/themas/burgerschap/onderwerpen/515" TargetMode="External"/><Relationship Id="rId10" Type="http://schemas.openxmlformats.org/officeDocument/2006/relationships/hyperlink" Target="https://www.schoolenveiligheid.nl/wp-content/uploads/2021/07/Burgerschap-op-de-Basisschool_Wet-en-regelgeving-juli-2021.pdf" TargetMode="External"/><Relationship Id="rId4" Type="http://schemas.openxmlformats.org/officeDocument/2006/relationships/hyperlink" Target="https://www.expertisepuntburgerschap.nl/" TargetMode="External"/><Relationship Id="rId9" Type="http://schemas.openxmlformats.org/officeDocument/2006/relationships/hyperlink" Target="https://www.poraad.nl/wetgeving-en-kerndoelen-burgerschap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C7AE9D2-3F1D-A2D3-3BB8-8CDE3282A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Workshop Burgerschap in het onderwijs</a:t>
            </a:r>
            <a:endParaRPr lang="nl-NL" b="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5A977E4-DA96-B33E-5793-5E54249F7B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15"/>
          <a:stretch/>
        </p:blipFill>
        <p:spPr>
          <a:xfrm>
            <a:off x="2998289" y="2056779"/>
            <a:ext cx="5935983" cy="4278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685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186F0B6-C4A2-37FD-0F83-78C897B3E0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28600" indent="-228600">
              <a:spcBef>
                <a:spcPts val="0"/>
              </a:spcBef>
              <a:buSzPts val="2800"/>
            </a:pPr>
            <a:r>
              <a:rPr lang="nl-NL" dirty="0"/>
              <a:t>Hoe werkte deze manier van onderzoekend werken voor jullie?</a:t>
            </a:r>
          </a:p>
          <a:p>
            <a:pPr marL="228600" indent="-228600">
              <a:spcBef>
                <a:spcPts val="0"/>
              </a:spcBef>
              <a:buSzPts val="2800"/>
            </a:pPr>
            <a:endParaRPr lang="nl-NL" dirty="0"/>
          </a:p>
          <a:p>
            <a:pPr marL="2286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Welke inzichten heeft dit je opgeleverd rondom burgerschap?</a:t>
            </a:r>
          </a:p>
          <a:p>
            <a:pPr marL="228600" indent="-228600">
              <a:spcBef>
                <a:spcPts val="0"/>
              </a:spcBef>
              <a:buSzPts val="2800"/>
            </a:pPr>
            <a:endParaRPr lang="nl-NL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nl-NL" dirty="0"/>
              <a:t>Als je in je dialoog of in je eindgesprek zit; hoe zou je de vraag beantwoorden:</a:t>
            </a:r>
          </a:p>
          <a:p>
            <a:pPr marL="0" indent="0">
              <a:buSzPts val="2800"/>
              <a:buNone/>
            </a:pPr>
            <a:r>
              <a:rPr lang="nl-NL" sz="2000" b="1" dirty="0"/>
              <a:t>“hoe ziet jouw bijdrage aan burgerschap binnen jouw onderwijscontext er uit?”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20F2F1A-8FFF-7029-DB2E-AD5282224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Opbrengsten en inzichten</a:t>
            </a:r>
          </a:p>
        </p:txBody>
      </p:sp>
    </p:spTree>
    <p:extLst>
      <p:ext uri="{BB962C8B-B14F-4D97-AF65-F5344CB8AC3E}">
        <p14:creationId xmlns:p14="http://schemas.microsoft.com/office/powerpoint/2010/main" val="2485014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5B96D48-77D5-72B7-7B80-56801CC2A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Doelen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F05B177A-B2F7-5431-11D7-D7014BF79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6072" y="1636850"/>
            <a:ext cx="3477933" cy="1980572"/>
          </a:xfrm>
          <a:prstGeom prst="rect">
            <a:avLst/>
          </a:prstGeom>
          <a:ln w="127000" cap="sq">
            <a:noFill/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E8CCA027-CA75-3119-B379-FFA6768E1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868" y="4183610"/>
            <a:ext cx="3707659" cy="1980572"/>
          </a:xfrm>
          <a:prstGeom prst="rect">
            <a:avLst/>
          </a:prstGeom>
          <a:ln w="127000" cap="sq">
            <a:noFill/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65658BBE-E7BF-312F-0AA5-EAA8D5F4BA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1869" y="1350215"/>
            <a:ext cx="3545526" cy="2078785"/>
          </a:xfrm>
          <a:prstGeom prst="rect">
            <a:avLst/>
          </a:prstGeom>
          <a:ln w="127000" cap="sq">
            <a:noFill/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29E07580-0416-02AB-B421-4F868485CA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9252" y="4286983"/>
            <a:ext cx="3809927" cy="2178639"/>
          </a:xfrm>
          <a:prstGeom prst="rect">
            <a:avLst/>
          </a:prstGeom>
        </p:spPr>
      </p:pic>
      <p:pic>
        <p:nvPicPr>
          <p:cNvPr id="1026" name="Picture 2" descr="Hoe richt je een beweegvriendelijke omgeving in? - Allesoversport.nl">
            <a:extLst>
              <a:ext uri="{FF2B5EF4-FFF2-40B4-BE49-F238E27FC236}">
                <a16:creationId xmlns:a16="http://schemas.microsoft.com/office/drawing/2014/main" id="{400E01BE-1948-E336-068B-30B0A1921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368" y="4114769"/>
            <a:ext cx="2712310" cy="232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577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F08F5ED-E184-4C7E-B984-32EF147683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15900" indent="-215900"/>
            <a:endParaRPr lang="nl-NL" dirty="0">
              <a:solidFill>
                <a:srgbClr val="000000"/>
              </a:solidFill>
              <a:latin typeface="RO Sans"/>
            </a:endParaRPr>
          </a:p>
          <a:p>
            <a:pPr marL="0" indent="0">
              <a:buNone/>
            </a:pPr>
            <a:r>
              <a:rPr lang="nl-NL" sz="2400" dirty="0">
                <a:solidFill>
                  <a:srgbClr val="000000"/>
                </a:solidFill>
                <a:latin typeface="RO Sans"/>
              </a:rPr>
              <a:t>Vanaf 1 augustus 2021 gelden nieuwe wettelijke eisen voor bevordering van burgerschap in het (speciaal) basisonderwijs, voortgezet onderwijs en speciaal onderwijs. </a:t>
            </a:r>
          </a:p>
          <a:p>
            <a:pPr marL="215900" indent="-215900"/>
            <a:endParaRPr lang="nl-NL" sz="2400" dirty="0">
              <a:solidFill>
                <a:srgbClr val="000000"/>
              </a:solidFill>
              <a:latin typeface="RO Sans"/>
            </a:endParaRPr>
          </a:p>
          <a:p>
            <a:pPr marL="215900" indent="-215900"/>
            <a:r>
              <a:rPr lang="nl-NL" sz="2400" b="1" dirty="0">
                <a:solidFill>
                  <a:srgbClr val="000000"/>
                </a:solidFill>
                <a:latin typeface="RO Sans"/>
              </a:rPr>
              <a:t>Actief burgerschap en sociale cohesie</a:t>
            </a:r>
            <a:r>
              <a:rPr lang="nl-NL" sz="2400" dirty="0">
                <a:solidFill>
                  <a:srgbClr val="000000"/>
                </a:solidFill>
                <a:latin typeface="RO Sans"/>
              </a:rPr>
              <a:t> bevorderen</a:t>
            </a:r>
          </a:p>
          <a:p>
            <a:pPr marL="215900" indent="-215900"/>
            <a:r>
              <a:rPr lang="nl-NL" sz="2400" dirty="0">
                <a:solidFill>
                  <a:srgbClr val="000000"/>
                </a:solidFill>
                <a:latin typeface="RO Sans"/>
              </a:rPr>
              <a:t>R</a:t>
            </a:r>
            <a:r>
              <a:rPr lang="nl-NL" sz="2400" b="0" i="0" dirty="0">
                <a:solidFill>
                  <a:srgbClr val="000000"/>
                </a:solidFill>
                <a:effectLst/>
                <a:latin typeface="RO Sans"/>
              </a:rPr>
              <a:t>espect voor en kennis van </a:t>
            </a:r>
            <a:r>
              <a:rPr lang="nl-NL" sz="2400" b="1" i="0" dirty="0">
                <a:solidFill>
                  <a:srgbClr val="000000"/>
                </a:solidFill>
                <a:effectLst/>
                <a:latin typeface="RO Sans"/>
              </a:rPr>
              <a:t>de basiswaarden van de democratische rechtsstaat</a:t>
            </a:r>
            <a:r>
              <a:rPr lang="nl-NL" sz="2400" b="0" i="0" dirty="0">
                <a:solidFill>
                  <a:srgbClr val="000000"/>
                </a:solidFill>
                <a:effectLst/>
                <a:latin typeface="RO Sans"/>
              </a:rPr>
              <a:t>:  vrijheid, gelijkwaardigheid en solidariteit.</a:t>
            </a:r>
          </a:p>
          <a:p>
            <a:pPr marL="215900" indent="-215900"/>
            <a:r>
              <a:rPr lang="nl-NL" sz="2400" dirty="0">
                <a:solidFill>
                  <a:srgbClr val="000000"/>
                </a:solidFill>
                <a:latin typeface="RO Sans"/>
              </a:rPr>
              <a:t> He</a:t>
            </a:r>
            <a:r>
              <a:rPr lang="nl-NL" sz="2400" b="0" i="0" dirty="0">
                <a:solidFill>
                  <a:srgbClr val="000000"/>
                </a:solidFill>
                <a:effectLst/>
                <a:latin typeface="RO Sans"/>
              </a:rPr>
              <a:t>t ontwikkelen van </a:t>
            </a:r>
            <a:r>
              <a:rPr lang="nl-NL" sz="2400" b="1" i="0" dirty="0">
                <a:solidFill>
                  <a:srgbClr val="000000"/>
                </a:solidFill>
                <a:effectLst/>
                <a:latin typeface="RO Sans"/>
              </a:rPr>
              <a:t>de sociale en maatschappelijke competenties </a:t>
            </a:r>
            <a:r>
              <a:rPr lang="nl-NL" sz="2400" b="0" i="0" dirty="0">
                <a:solidFill>
                  <a:srgbClr val="000000"/>
                </a:solidFill>
                <a:effectLst/>
                <a:latin typeface="RO Sans"/>
              </a:rPr>
              <a:t>die nodig zijn</a:t>
            </a:r>
          </a:p>
          <a:p>
            <a:pPr marL="0" indent="0">
              <a:buNone/>
            </a:pPr>
            <a:r>
              <a:rPr lang="nl-NL" sz="2400" dirty="0">
                <a:solidFill>
                  <a:srgbClr val="000000"/>
                </a:solidFill>
                <a:latin typeface="RO Sans"/>
              </a:rPr>
              <a:t>    </a:t>
            </a:r>
            <a:r>
              <a:rPr lang="nl-NL" sz="2400" b="0" i="0" dirty="0">
                <a:solidFill>
                  <a:srgbClr val="000000"/>
                </a:solidFill>
                <a:effectLst/>
                <a:latin typeface="RO Sans"/>
              </a:rPr>
              <a:t>om deel te kunnen nemen aan democratische Nederlandse samenleving</a:t>
            </a:r>
          </a:p>
          <a:p>
            <a:pPr marL="215900" indent="-215900"/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30CFFF7-5423-6BEC-3F39-D9C736C07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Wettelijke opdracht burgerschap</a:t>
            </a:r>
          </a:p>
        </p:txBody>
      </p:sp>
    </p:spTree>
    <p:extLst>
      <p:ext uri="{BB962C8B-B14F-4D97-AF65-F5344CB8AC3E}">
        <p14:creationId xmlns:p14="http://schemas.microsoft.com/office/powerpoint/2010/main" val="212358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21541-158B-BE8C-1CD9-F16B7DCAB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E3135EF-C30B-3F86-1422-0ADD9B700A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9998" y="2160395"/>
            <a:ext cx="10692000" cy="4697605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nl-NL" sz="2400" dirty="0">
                <a:solidFill>
                  <a:srgbClr val="000000"/>
                </a:solidFill>
                <a:latin typeface="RO Sans"/>
              </a:rPr>
              <a:t>Voor mbo zijn er de al langer geldende wettelijke eisen vastgelegd in de kwalificatie-eisen burgerschap.</a:t>
            </a:r>
          </a:p>
          <a:p>
            <a:pPr marL="0" indent="0" algn="l">
              <a:buNone/>
            </a:pPr>
            <a:r>
              <a:rPr lang="nl-NL" sz="2400" dirty="0">
                <a:solidFill>
                  <a:srgbClr val="000000"/>
                </a:solidFill>
                <a:latin typeface="RO Sans"/>
              </a:rPr>
              <a:t>Bevordering van:</a:t>
            </a:r>
          </a:p>
          <a:p>
            <a:pPr marL="215900" indent="-215900"/>
            <a:r>
              <a:rPr lang="nl-NL" sz="2400" dirty="0">
                <a:solidFill>
                  <a:srgbClr val="000000"/>
                </a:solidFill>
                <a:latin typeface="RO Sans"/>
              </a:rPr>
              <a:t>competenties op het politiek-juridische domein</a:t>
            </a:r>
          </a:p>
          <a:p>
            <a:pPr marL="215900" indent="-2159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00000"/>
                </a:solidFill>
                <a:latin typeface="RO Sans"/>
              </a:rPr>
              <a:t>competenties op het sociaal-maatschappelijke domein</a:t>
            </a:r>
          </a:p>
          <a:p>
            <a:pPr marL="215900" indent="-215900" algn="l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00000"/>
                </a:solidFill>
                <a:latin typeface="RO Sans"/>
              </a:rPr>
              <a:t>competenties op het economische domein</a:t>
            </a:r>
          </a:p>
          <a:p>
            <a:pPr marL="215900" indent="-215900" algn="l">
              <a:buFont typeface="Arial" panose="020B0604020202020204" pitchFamily="34" charset="0"/>
              <a:buChar char="•"/>
            </a:pPr>
            <a:r>
              <a:rPr lang="nl-NL" sz="2400" b="0" i="0" dirty="0">
                <a:solidFill>
                  <a:srgbClr val="000000"/>
                </a:solidFill>
                <a:effectLst/>
                <a:latin typeface="RO Sans"/>
              </a:rPr>
              <a:t>competenties voor vitaal burgerschap.</a:t>
            </a:r>
          </a:p>
          <a:p>
            <a:pPr marL="215900" indent="-215900" algn="l">
              <a:buFont typeface="Arial" panose="020B0604020202020204" pitchFamily="34" charset="0"/>
              <a:buChar char="•"/>
            </a:pPr>
            <a:endParaRPr lang="nl-NL" dirty="0">
              <a:solidFill>
                <a:srgbClr val="000000"/>
              </a:solidFill>
              <a:latin typeface="RO Sans"/>
            </a:endParaRPr>
          </a:p>
          <a:p>
            <a:pPr marL="215900" indent="-215900" algn="l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00000"/>
                </a:solidFill>
                <a:latin typeface="RO Sans"/>
              </a:rPr>
              <a:t>Vanaf studiejaar 2026-2027 zal het examen een verplicht onderdeel zijn om het mbo-diploma te kunnen behalen. Het examen kan de vorm hebben van een portfolio, waarvoor de student een onvoldoende, voldoende of goed kan behalen.</a:t>
            </a:r>
          </a:p>
          <a:p>
            <a:pPr marL="0" indent="0" algn="l">
              <a:buNone/>
            </a:pPr>
            <a:endParaRPr lang="nl-NL" dirty="0">
              <a:solidFill>
                <a:srgbClr val="000000"/>
              </a:solidFill>
              <a:latin typeface="RO Sans"/>
            </a:endParaRPr>
          </a:p>
          <a:p>
            <a:pPr marL="215900" indent="-215900"/>
            <a:r>
              <a:rPr lang="nl-NL" sz="1000" b="0" i="1" dirty="0">
                <a:solidFill>
                  <a:srgbClr val="000000"/>
                </a:solidFill>
                <a:effectLst/>
                <a:latin typeface="RO Sans"/>
              </a:rPr>
              <a:t>https://www.onderwijsinspectie.nl/onderwerpen/burgerschap/wettelijke-opdracht</a:t>
            </a:r>
          </a:p>
          <a:p>
            <a:pPr marL="215900" indent="-215900" algn="l">
              <a:buFont typeface="Arial" panose="020B0604020202020204" pitchFamily="34" charset="0"/>
              <a:buChar char="•"/>
            </a:pPr>
            <a:endParaRPr lang="nl-NL" dirty="0">
              <a:solidFill>
                <a:srgbClr val="000000"/>
              </a:solidFill>
              <a:latin typeface="RO Sans"/>
            </a:endParaRPr>
          </a:p>
          <a:p>
            <a:pPr marL="215900" indent="-215900" algn="l">
              <a:buFont typeface="Arial" panose="020B0604020202020204" pitchFamily="34" charset="0"/>
              <a:buChar char="•"/>
            </a:pPr>
            <a:endParaRPr lang="nl-NL" i="1" dirty="0">
              <a:solidFill>
                <a:srgbClr val="000000"/>
              </a:solidFill>
              <a:latin typeface="RO Sans"/>
            </a:endParaRPr>
          </a:p>
          <a:p>
            <a:pPr marL="215900" indent="-215900"/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FD3006F-927E-D5DF-A2B2-23E2F52CA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Wettelijke opdracht burgerschap</a:t>
            </a:r>
          </a:p>
        </p:txBody>
      </p:sp>
    </p:spTree>
    <p:extLst>
      <p:ext uri="{BB962C8B-B14F-4D97-AF65-F5344CB8AC3E}">
        <p14:creationId xmlns:p14="http://schemas.microsoft.com/office/powerpoint/2010/main" val="757332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nl-NL" i="1" dirty="0"/>
              <a:t>Waartoe</a:t>
            </a:r>
            <a:r>
              <a:rPr lang="nl-NL" dirty="0"/>
              <a:t> dient onderwijs?</a:t>
            </a:r>
            <a:br>
              <a:rPr lang="nl-NL" dirty="0"/>
            </a:br>
            <a:r>
              <a:rPr lang="nl-NL" sz="2000" dirty="0"/>
              <a:t>Volgens onderwijsfilosoof Gert </a:t>
            </a:r>
            <a:r>
              <a:rPr lang="nl-NL" sz="2000" dirty="0" err="1"/>
              <a:t>Biesta</a:t>
            </a:r>
            <a:endParaRPr dirty="0"/>
          </a:p>
        </p:txBody>
      </p:sp>
      <p:pic>
        <p:nvPicPr>
          <p:cNvPr id="198" name="Google Shape;198;p6" descr="Diagram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31763" t="33255" r="31650" b="14910"/>
          <a:stretch/>
        </p:blipFill>
        <p:spPr>
          <a:xfrm>
            <a:off x="4162697" y="1950720"/>
            <a:ext cx="4563292" cy="386660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C6B23FE1-01FA-45C6-B655-C1CAB44F013A}"/>
              </a:ext>
            </a:extLst>
          </p:cNvPr>
          <p:cNvSpPr/>
          <p:nvPr/>
        </p:nvSpPr>
        <p:spPr>
          <a:xfrm>
            <a:off x="8194765" y="759843"/>
            <a:ext cx="3300548" cy="2053638"/>
          </a:xfrm>
          <a:prstGeom prst="wedgeRectCallout">
            <a:avLst>
              <a:gd name="adj1" fmla="val -73366"/>
              <a:gd name="adj2" fmla="val 37747"/>
            </a:avLst>
          </a:prstGeom>
          <a:solidFill>
            <a:srgbClr val="FF9900"/>
          </a:solidFill>
          <a:ln w="95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Zorgen</a:t>
            </a:r>
            <a:r>
              <a:rPr lang="nl-NL" sz="16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1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 leerlingen </a:t>
            </a:r>
            <a:r>
              <a:rPr lang="nl-NL" sz="16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kennis en vaardigheden </a:t>
            </a:r>
            <a:r>
              <a:rPr lang="nl-NL" sz="1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aanleren met bijv. uitleg, werkvormen, huiswerk, toetsen, met eindtermen/ kerndoelen: wat leidt tot </a:t>
            </a:r>
            <a:r>
              <a:rPr lang="nl-NL" sz="16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beoordelingen</a:t>
            </a:r>
            <a:r>
              <a:rPr lang="nl-NL" sz="1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 een passend  </a:t>
            </a:r>
            <a:r>
              <a:rPr lang="nl-NL" sz="16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diploma</a:t>
            </a:r>
            <a:r>
              <a:rPr lang="nl-NL" sz="1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waarmee ze op de arbeidsmarkt terecht kunnen</a:t>
            </a:r>
            <a:endParaRPr lang="en-NL" sz="16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peech Bubble: Rectangle 5">
            <a:extLst>
              <a:ext uri="{FF2B5EF4-FFF2-40B4-BE49-F238E27FC236}">
                <a16:creationId xmlns:a16="http://schemas.microsoft.com/office/drawing/2014/main" id="{FE9AB93C-BDE2-403D-9440-C707096DA304}"/>
              </a:ext>
            </a:extLst>
          </p:cNvPr>
          <p:cNvSpPr/>
          <p:nvPr/>
        </p:nvSpPr>
        <p:spPr>
          <a:xfrm>
            <a:off x="9218023" y="4064706"/>
            <a:ext cx="2782389" cy="2033451"/>
          </a:xfrm>
          <a:prstGeom prst="wedgeRectCallout">
            <a:avLst>
              <a:gd name="adj1" fmla="val -71594"/>
              <a:gd name="adj2" fmla="val -34227"/>
            </a:avLst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Het aanleren van wat normaal is in onze maatschappij: </a:t>
            </a:r>
            <a:r>
              <a:rPr lang="nl-NL" sz="1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normen en waarden, “weten hoe het hoort”, gedragsregels, omgangsvormen</a:t>
            </a:r>
            <a:endParaRPr lang="en-NL" sz="16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peech Bubble: Rectangle 6">
            <a:extLst>
              <a:ext uri="{FF2B5EF4-FFF2-40B4-BE49-F238E27FC236}">
                <a16:creationId xmlns:a16="http://schemas.microsoft.com/office/drawing/2014/main" id="{DD2894DA-B18F-4F9A-B54B-968ACFAEAD13}"/>
              </a:ext>
            </a:extLst>
          </p:cNvPr>
          <p:cNvSpPr/>
          <p:nvPr/>
        </p:nvSpPr>
        <p:spPr>
          <a:xfrm>
            <a:off x="644431" y="3936274"/>
            <a:ext cx="2595155" cy="2412275"/>
          </a:xfrm>
          <a:prstGeom prst="wedgeRectCallout">
            <a:avLst>
              <a:gd name="adj1" fmla="val 88898"/>
              <a:gd name="adj2" fmla="val -25296"/>
            </a:avLst>
          </a:prstGeom>
          <a:solidFill>
            <a:srgbClr val="9999FF"/>
          </a:solidFill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sz="1600" b="1" dirty="0">
                <a:solidFill>
                  <a:schemeClr val="tx1"/>
                </a:solidFill>
                <a:latin typeface="Calibri"/>
                <a:cs typeface="Calibri"/>
              </a:rPr>
              <a:t>“Ontdekken wie jij bent”</a:t>
            </a:r>
          </a:p>
          <a:p>
            <a:pPr algn="ctr"/>
            <a:r>
              <a:rPr lang="nl-NL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Zelfontwikkeling, emancipatie, weten wie je bent en wat je kunt, karakter, </a:t>
            </a:r>
            <a:r>
              <a:rPr lang="nl-NL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growth</a:t>
            </a:r>
            <a:r>
              <a:rPr lang="nl-NL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mindset</a:t>
            </a:r>
            <a:r>
              <a:rPr lang="nl-NL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weerbaarheid, volwassen democratische omgang met de vrijheid die je hebt. </a:t>
            </a:r>
            <a:endParaRPr lang="en-NL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95BE092F-1C85-E9F7-FD70-46A1FAE9DF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Maak groepjes van 3 en wissel het volgende uit:​</a:t>
            </a:r>
          </a:p>
          <a:p>
            <a:endParaRPr lang="nl-NL" dirty="0"/>
          </a:p>
          <a:p>
            <a:r>
              <a:rPr lang="nl-NL" dirty="0" err="1"/>
              <a:t>Meso</a:t>
            </a:r>
            <a:r>
              <a:rPr lang="nl-NL" dirty="0"/>
              <a:t>: Welke beleidstukken ken je/ kun je vinden binnen jouw context?​</a:t>
            </a:r>
          </a:p>
          <a:p>
            <a:endParaRPr lang="nl-NL" dirty="0"/>
          </a:p>
          <a:p>
            <a:r>
              <a:rPr lang="nl-NL" dirty="0"/>
              <a:t>Macro: In hoeverre herken je het wettelijke kader hierin?​</a:t>
            </a:r>
          </a:p>
          <a:p>
            <a:endParaRPr lang="nl-NL" dirty="0"/>
          </a:p>
          <a:p>
            <a:r>
              <a:rPr lang="nl-NL" dirty="0"/>
              <a:t>Micro: Wat zie je hiervan terug in je onderwijspraktijk?​</a:t>
            </a:r>
          </a:p>
          <a:p>
            <a:endParaRPr lang="nl-NL" dirty="0"/>
          </a:p>
          <a:p>
            <a:r>
              <a:rPr lang="nl-NL" dirty="0"/>
              <a:t>Binnen welke thema's m.b.t burgerschapsonderwijs voel jij je betrokken? Waar wil je een bijdrage aan leveren?​</a:t>
            </a:r>
          </a:p>
          <a:p>
            <a:r>
              <a:rPr lang="nl-NL" dirty="0"/>
              <a:t>Noteer op post </a:t>
            </a:r>
            <a:r>
              <a:rPr lang="nl-NL" dirty="0" err="1"/>
              <a:t>it's</a:t>
            </a:r>
            <a:r>
              <a:rPr lang="nl-NL" dirty="0"/>
              <a:t> en groepeer op thema. ​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271B5BD-9AE0-3626-6717-E592D555B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Burgerschap op micro, </a:t>
            </a:r>
            <a:r>
              <a:rPr lang="nl-NL" dirty="0" err="1"/>
              <a:t>meso</a:t>
            </a:r>
            <a:r>
              <a:rPr lang="nl-NL" dirty="0"/>
              <a:t>, macro niveau</a:t>
            </a:r>
          </a:p>
        </p:txBody>
      </p:sp>
    </p:spTree>
    <p:extLst>
      <p:ext uri="{BB962C8B-B14F-4D97-AF65-F5344CB8AC3E}">
        <p14:creationId xmlns:p14="http://schemas.microsoft.com/office/powerpoint/2010/main" val="2007683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9"/>
          <p:cNvSpPr txBox="1">
            <a:spLocks noGrp="1"/>
          </p:cNvSpPr>
          <p:nvPr>
            <p:ph type="title"/>
          </p:nvPr>
        </p:nvSpPr>
        <p:spPr>
          <a:xfrm>
            <a:off x="363977" y="2349925"/>
            <a:ext cx="4025851" cy="2456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600" tIns="228600" rIns="228600" bIns="228600" anchor="ctr" anchorCtr="0">
            <a:noAutofit/>
          </a:bodyPr>
          <a:lstStyle/>
          <a:p>
            <a:pPr>
              <a:lnSpc>
                <a:spcPct val="85000"/>
              </a:lnSpc>
              <a:buClr>
                <a:srgbClr val="FFFEFF"/>
              </a:buClr>
              <a:buSzPts val="4000"/>
            </a:pPr>
            <a:r>
              <a:rPr lang="nl-NL" dirty="0"/>
              <a:t>Hoe zou jij Burgerschap vormgeven </a:t>
            </a:r>
            <a:br>
              <a:rPr lang="nl-NL" dirty="0"/>
            </a:br>
            <a:r>
              <a:rPr lang="nl-NL" dirty="0"/>
              <a:t>binnen jouw school? </a:t>
            </a:r>
            <a:br>
              <a:rPr lang="nl-NL" dirty="0"/>
            </a:br>
            <a:br>
              <a:rPr lang="nl-NL" dirty="0"/>
            </a:br>
            <a:r>
              <a:rPr lang="nl-NL" sz="2400" dirty="0"/>
              <a:t>Differentiëren op schooltype/context</a:t>
            </a:r>
            <a:br>
              <a:rPr lang="nl-NL" sz="2400" dirty="0"/>
            </a:br>
            <a:r>
              <a:rPr lang="nl-NL" sz="2400" dirty="0"/>
              <a:t>Ontwerp een prototype</a:t>
            </a:r>
            <a:endParaRPr sz="2400" dirty="0"/>
          </a:p>
        </p:txBody>
      </p:sp>
      <p:pic>
        <p:nvPicPr>
          <p:cNvPr id="219" name="Google Shape;219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92024" y="314747"/>
            <a:ext cx="3564128" cy="2919944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9"/>
          <p:cNvSpPr/>
          <p:nvPr/>
        </p:nvSpPr>
        <p:spPr>
          <a:xfrm>
            <a:off x="4732706" y="3469864"/>
            <a:ext cx="6641537" cy="3605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07000"/>
              </a:lnSpc>
              <a:buSzPts val="2000"/>
            </a:pPr>
            <a:r>
              <a:rPr lang="nl-N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Werk met groepjes van 3 tot max</a:t>
            </a:r>
            <a:r>
              <a:rPr lang="nl-NL" sz="2000" dirty="0"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nl-N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4 mensen aan </a:t>
            </a:r>
            <a:r>
              <a:rPr lang="nl-NL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een </a:t>
            </a:r>
            <a:r>
              <a:rPr lang="nl-N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thema naar keuze</a:t>
            </a:r>
          </a:p>
          <a:p>
            <a:pPr>
              <a:lnSpc>
                <a:spcPct val="107000"/>
              </a:lnSpc>
              <a:buSzPts val="2000"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nl-N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Vorm groepjes uit mbo en po/vo</a:t>
            </a:r>
            <a:endParaRPr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nl-N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Doorloop stappen 1 </a:t>
            </a:r>
            <a:r>
              <a:rPr lang="nl-NL" sz="2000" dirty="0">
                <a:latin typeface="Calibri"/>
                <a:ea typeface="Calibri"/>
                <a:cs typeface="Calibri"/>
                <a:sym typeface="Calibri"/>
              </a:rPr>
              <a:t>t/m</a:t>
            </a:r>
            <a:r>
              <a:rPr lang="nl-N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4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nl-NL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Zie het stappenplan</a:t>
            </a:r>
          </a:p>
          <a:p>
            <a:pPr marR="0" lvl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000"/>
            </a:pPr>
            <a:endParaRPr lang="nl-NL" sz="2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endParaRPr lang="nl-NL"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9"/>
          <p:cNvSpPr/>
          <p:nvPr/>
        </p:nvSpPr>
        <p:spPr>
          <a:xfrm>
            <a:off x="4734294" y="2934895"/>
            <a:ext cx="387958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SzPts val="1400"/>
            </a:pPr>
            <a:r>
              <a:rPr lang="nl-N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nl-NL"/>
              <a:t> 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9"/>
          <p:cNvSpPr txBox="1"/>
          <p:nvPr/>
        </p:nvSpPr>
        <p:spPr>
          <a:xfrm>
            <a:off x="4859395" y="5619964"/>
            <a:ext cx="5877099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-NL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-NL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-NL"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Meer informatie: </a:t>
            </a:r>
            <a:r>
              <a:rPr lang="nl-NL" sz="1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wat is design </a:t>
            </a:r>
            <a:r>
              <a:rPr lang="nl-NL" sz="1800" u="sng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based</a:t>
            </a:r>
            <a:r>
              <a:rPr lang="nl-NL" sz="18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nl-NL" sz="1800" u="sng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education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nl-NL" sz="1800" dirty="0">
              <a:solidFill>
                <a:schemeClr val="dk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nl-NL"/>
              <a:t>Bronnen voor de opdracht: </a:t>
            </a:r>
            <a:endParaRPr/>
          </a:p>
        </p:txBody>
      </p:sp>
      <p:sp>
        <p:nvSpPr>
          <p:cNvPr id="228" name="Google Shape;228;p10"/>
          <p:cNvSpPr txBox="1">
            <a:spLocks noGrp="1"/>
          </p:cNvSpPr>
          <p:nvPr>
            <p:ph type="body" idx="1"/>
          </p:nvPr>
        </p:nvSpPr>
        <p:spPr>
          <a:xfrm>
            <a:off x="580769" y="1354978"/>
            <a:ext cx="11219934" cy="5137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à"/>
            </a:pPr>
            <a:r>
              <a:rPr lang="nl-NL" sz="1800" u="sng" dirty="0">
                <a:solidFill>
                  <a:schemeClr val="hlink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https://maken.wikiwijs.nl/176282/burgerschap_in_het_ondewijs</a:t>
            </a:r>
            <a:r>
              <a:rPr lang="nl-NL" sz="1800" u="sng" dirty="0">
                <a:solidFill>
                  <a:schemeClr val="hlink"/>
                </a:solidFill>
              </a:rPr>
              <a:t> </a:t>
            </a:r>
            <a:r>
              <a:rPr lang="nl-NL" sz="1800" dirty="0"/>
              <a:t>(met filmpjes en links naar andere informatieve sites)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à"/>
            </a:pPr>
            <a:r>
              <a:rPr lang="nl-NL" sz="1800" dirty="0">
                <a:hlinkClick r:id="rId4"/>
              </a:rPr>
              <a:t>https://www.expertisepuntburgerschap.nl/</a:t>
            </a:r>
            <a:r>
              <a:rPr lang="nl-NL" sz="1800" dirty="0"/>
              <a:t> (doorverwijzingen naar po, vo en mbo)</a:t>
            </a: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1800" b="1" dirty="0"/>
              <a:t>VO:</a:t>
            </a:r>
            <a:endParaRPr lang="nl-NL" sz="1800" b="1" u="sng" dirty="0">
              <a:solidFill>
                <a:srgbClr val="0000FF"/>
              </a:solidFill>
              <a:effectLst/>
              <a:ea typeface="Calibri" panose="020F0502020204030204" pitchFamily="34" charset="0"/>
              <a:cs typeface="Times New Roman"/>
              <a:hlinkClick r:id="rId5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1800" u="sng" dirty="0">
                <a:solidFill>
                  <a:srgbClr val="0000FF"/>
                </a:solidFill>
                <a:effectLst/>
                <a:cs typeface="Times New Roman"/>
                <a:hlinkClick r:id="rId5"/>
              </a:rPr>
              <a:t>https://www.vo-raad.nl/themas/burgerschap/onderwerpen/515</a:t>
            </a:r>
            <a:endParaRPr lang="en-NL" sz="1800" dirty="0">
              <a:effectLst/>
              <a:cs typeface="Times New Roman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1800" u="sng" dirty="0">
                <a:solidFill>
                  <a:srgbClr val="0000FF"/>
                </a:solidFill>
                <a:cs typeface="Times New Roman"/>
                <a:hlinkClick r:id="rId6"/>
              </a:rPr>
              <a:t>https://burgerschap.vo-raad.nl/?_ga=2.27228925.1774089801.1638184693-261181500.1637563213</a:t>
            </a:r>
            <a:endParaRPr lang="nl-NL" sz="1800" u="sng" dirty="0">
              <a:solidFill>
                <a:srgbClr val="0000FF"/>
              </a:solidFill>
              <a:cs typeface="Times New Roman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1800" dirty="0">
                <a:solidFill>
                  <a:srgbClr val="0000FF"/>
                </a:solidFill>
                <a:hlinkClick r:id="rId7"/>
              </a:rPr>
              <a:t>https://www.slo.nl/vakportalen/vakportaal-burgerschap/</a:t>
            </a:r>
            <a:r>
              <a:rPr lang="nl-NL" sz="1800" dirty="0">
                <a:solidFill>
                  <a:srgbClr val="0000FF"/>
                </a:solidFill>
              </a:rPr>
              <a:t> </a:t>
            </a:r>
            <a:endParaRPr lang="nl-NL" dirty="0"/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1800" b="1" dirty="0"/>
              <a:t>MBO:</a:t>
            </a:r>
            <a:endParaRPr lang="nl-NL" sz="1800" b="1" dirty="0">
              <a:ea typeface="Calibri" panose="020F0502020204030204" pitchFamily="34" charset="0"/>
              <a:cs typeface="Times New Roman"/>
              <a:hlinkClick r:id="rId8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1800" dirty="0">
                <a:cs typeface="Times New Roman"/>
                <a:hlinkClick r:id="rId8"/>
              </a:rPr>
              <a:t>https://www.mboraad.nl/sites/default/files/2023-08/burgerschapsagenda-mbo-2017-2021-een-impuls-voor-burgerschapsonderwijs.pdf</a:t>
            </a:r>
            <a:endParaRPr lang="nl-NL" sz="1800" dirty="0">
              <a:cs typeface="Times New Roman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1800" b="1" dirty="0"/>
              <a:t>PO: </a:t>
            </a:r>
            <a:r>
              <a:rPr lang="nl-NL" sz="1800" dirty="0"/>
              <a:t>	</a:t>
            </a: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1800" u="sng" dirty="0">
                <a:solidFill>
                  <a:srgbClr val="0000FF"/>
                </a:solidFill>
                <a:cs typeface="Times New Roman"/>
                <a:hlinkClick r:id="rId9"/>
              </a:rPr>
              <a:t>https://www.poraad.nl/wetgeving-en-kerndoelen-burgerschap</a:t>
            </a:r>
            <a:endParaRPr lang="nl-NL" sz="1800" u="sng" dirty="0">
              <a:solidFill>
                <a:srgbClr val="0000FF"/>
              </a:solidFill>
              <a:cs typeface="Times New Roman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1800" u="sng" dirty="0">
                <a:solidFill>
                  <a:srgbClr val="0000FF"/>
                </a:solidFill>
                <a:cs typeface="Times New Roman"/>
                <a:hlinkClick r:id="rId10"/>
              </a:rPr>
              <a:t> https://www.schoolenveiligheid.nl/wp-content/uploads/2021/07/Burgerschap-op-de-Basisschool_Wet-en-regelgeving-juli-2021.pdf</a:t>
            </a:r>
            <a:endParaRPr lang="nl-NL" sz="1800" u="sng" dirty="0">
              <a:solidFill>
                <a:srgbClr val="0000FF"/>
              </a:solidFill>
              <a:cs typeface="Times New Roman"/>
            </a:endParaRPr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1800" dirty="0">
                <a:hlinkClick r:id="rId11"/>
              </a:rPr>
              <a:t>De basisschool als oefenplaats voor burgerschap : een leerlijn debatteren – SLO</a:t>
            </a:r>
            <a:endParaRPr lang="nl-NL" sz="1800" dirty="0"/>
          </a:p>
          <a:p>
            <a:pPr marL="11430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1800" dirty="0">
                <a:hlinkClick r:id="rId7"/>
              </a:rPr>
              <a:t>https://www.slo.nl/vakportalen/vakportaal-burgerschap/</a:t>
            </a:r>
            <a:r>
              <a:rPr lang="nl-NL" sz="1800" dirty="0"/>
              <a:t> </a:t>
            </a:r>
            <a:endParaRPr lang="nl-NL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NL" sz="1800">
              <a:effectLst/>
              <a:ea typeface="Calibri" panose="020F0502020204030204" pitchFamily="34" charset="0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18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NL" sz="18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indent="-50800">
              <a:buSzPts val="2800"/>
              <a:buNone/>
            </a:pPr>
            <a:endParaRPr lang="en-US"/>
          </a:p>
          <a:p>
            <a:pPr marL="228600" indent="-50800">
              <a:buSzPts val="2800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644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D59DBDE6-60A2-4CB3-979C-214E695633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br>
              <a:rPr lang="nl-NL" dirty="0"/>
            </a:br>
            <a:br>
              <a:rPr lang="nl-NL" dirty="0"/>
            </a:br>
            <a:r>
              <a:rPr lang="nl-NL" dirty="0">
                <a:solidFill>
                  <a:srgbClr val="000000"/>
                </a:solidFill>
              </a:rPr>
              <a:t>Zoek een spreuk/citaat die past bij jouw drijfveer</a:t>
            </a:r>
          </a:p>
          <a:p>
            <a:pPr marL="0" indent="0">
              <a:buNone/>
            </a:pPr>
            <a:endParaRPr lang="nl-NL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10F77B9-E83B-9333-504F-15D484CD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zie jij je rol bij het verzorgen van onderwijs nu, als het om burgerschap gaat?</a:t>
            </a:r>
          </a:p>
        </p:txBody>
      </p:sp>
      <p:pic>
        <p:nvPicPr>
          <p:cNvPr id="5" name="Afbeelding 4" descr="Afbeelding met Graphics, grafische vormgeving, Lettertype, patroon&#10;&#10;Automatisch gegenereerde beschrijving">
            <a:extLst>
              <a:ext uri="{FF2B5EF4-FFF2-40B4-BE49-F238E27FC236}">
                <a16:creationId xmlns:a16="http://schemas.microsoft.com/office/drawing/2014/main" id="{3985006B-AF96-7C75-F575-04FA2B1CE5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02" y="3429000"/>
            <a:ext cx="3257550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321680"/>
      </p:ext>
    </p:extLst>
  </p:cSld>
  <p:clrMapOvr>
    <a:masterClrMapping/>
  </p:clrMapOvr>
</p:sld>
</file>

<file path=ppt/theme/theme1.xml><?xml version="1.0" encoding="utf-8"?>
<a:theme xmlns:a="http://schemas.openxmlformats.org/drawingml/2006/main" name="NHL Stenden Academie Educatie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2" id="{D531884B-761A-BE40-B3B5-38A6DF9DAF66}" vid="{469A12FF-95D6-B74D-9AA9-EDCFC8B43C35}"/>
    </a:ext>
  </a:extLst>
</a:theme>
</file>

<file path=ppt/theme/theme2.xml><?xml version="1.0" encoding="utf-8"?>
<a:theme xmlns:a="http://schemas.openxmlformats.org/drawingml/2006/main" name="Tips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2" id="{D531884B-761A-BE40-B3B5-38A6DF9DAF66}" vid="{2E6D6A3F-7B45-924C-B029-CC87C44E564D}"/>
    </a:ext>
  </a:extLst>
</a:theme>
</file>

<file path=ppt/theme/theme3.xml><?xml version="1.0" encoding="utf-8"?>
<a:theme xmlns:a="http://schemas.openxmlformats.org/drawingml/2006/main" name="Office Theme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D574A56817D846B40E6BBB8F086ED4" ma:contentTypeVersion="19" ma:contentTypeDescription="Create a new document." ma:contentTypeScope="" ma:versionID="69f3f42647a5fcf84a4314b3fb58e146">
  <xsd:schema xmlns:xsd="http://www.w3.org/2001/XMLSchema" xmlns:xs="http://www.w3.org/2001/XMLSchema" xmlns:p="http://schemas.microsoft.com/office/2006/metadata/properties" xmlns:ns2="c5f1d824-bbdd-43e2-8fc2-159d913d6b41" xmlns:ns3="0e44ce12-adc8-45fd-b7f3-ce57b2ea230b" targetNamespace="http://schemas.microsoft.com/office/2006/metadata/properties" ma:root="true" ma:fieldsID="6230335bfef93d748477ab3c7fdbe671" ns2:_="" ns3:_="">
    <xsd:import namespace="c5f1d824-bbdd-43e2-8fc2-159d913d6b41"/>
    <xsd:import namespace="0e44ce12-adc8-45fd-b7f3-ce57b2ea23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f1d824-bbdd-43e2-8fc2-159d913d6b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02e4e3a-1431-4321-a2fb-937b74f002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44ce12-adc8-45fd-b7f3-ce57b2ea230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56754f8-4fac-46c0-8680-7e287a74b84c}" ma:internalName="TaxCatchAll" ma:showField="CatchAllData" ma:web="0e44ce12-adc8-45fd-b7f3-ce57b2ea23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f1d824-bbdd-43e2-8fc2-159d913d6b41">
      <Terms xmlns="http://schemas.microsoft.com/office/infopath/2007/PartnerControls"/>
    </lcf76f155ced4ddcb4097134ff3c332f>
    <TaxCatchAll xmlns="0e44ce12-adc8-45fd-b7f3-ce57b2ea230b" xsi:nil="true"/>
  </documentManagement>
</p:properties>
</file>

<file path=customXml/itemProps1.xml><?xml version="1.0" encoding="utf-8"?>
<ds:datastoreItem xmlns:ds="http://schemas.openxmlformats.org/officeDocument/2006/customXml" ds:itemID="{F0F16480-66D5-4FE2-9FF6-BF89466A5C2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3F8458-5954-477A-B699-B5F8953A89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f1d824-bbdd-43e2-8fc2-159d913d6b41"/>
    <ds:schemaRef ds:uri="0e44ce12-adc8-45fd-b7f3-ce57b2ea23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D304F44-00C5-463E-980B-CEDFCFC7F334}">
  <ds:schemaRefs>
    <ds:schemaRef ds:uri="http://schemas.microsoft.com/office/2006/metadata/properties"/>
    <ds:schemaRef ds:uri="http://schemas.microsoft.com/office/infopath/2007/PartnerControls"/>
    <ds:schemaRef ds:uri="5f7036a3-42ed-4180-a222-845a9748f64a"/>
    <ds:schemaRef ds:uri="879d5ecb-e49b-4a95-ba08-471b383466e3"/>
    <ds:schemaRef ds:uri="c5f1d824-bbdd-43e2-8fc2-159d913d6b41"/>
    <ds:schemaRef ds:uri="0e44ce12-adc8-45fd-b7f3-ce57b2ea230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NHL Stenden Academie Educatie</Template>
  <TotalTime>110</TotalTime>
  <Words>771</Words>
  <Application>Microsoft Office PowerPoint</Application>
  <PresentationFormat>Widescreen</PresentationFormat>
  <Paragraphs>80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Plus Jakarta Sans</vt:lpstr>
      <vt:lpstr>RO Sans</vt:lpstr>
      <vt:lpstr>Cera PRO</vt:lpstr>
      <vt:lpstr>Calibri Light</vt:lpstr>
      <vt:lpstr>Calibri</vt:lpstr>
      <vt:lpstr>Arial</vt:lpstr>
      <vt:lpstr>Times New Roman</vt:lpstr>
      <vt:lpstr>Wingdings</vt:lpstr>
      <vt:lpstr>NHL Stenden Academie Educatie</vt:lpstr>
      <vt:lpstr>Tips</vt:lpstr>
      <vt:lpstr>Workshop Burgerschap in het onderwijs</vt:lpstr>
      <vt:lpstr>Doelen</vt:lpstr>
      <vt:lpstr>Wettelijke opdracht burgerschap</vt:lpstr>
      <vt:lpstr>Wettelijke opdracht burgerschap</vt:lpstr>
      <vt:lpstr>Waartoe dient onderwijs? Volgens onderwijsfilosoof Gert Biesta</vt:lpstr>
      <vt:lpstr>Burgerschap op micro, meso, macro niveau</vt:lpstr>
      <vt:lpstr>Hoe zou jij Burgerschap vormgeven  binnen jouw school?   Differentiëren op schooltype/context Ontwerp een prototype</vt:lpstr>
      <vt:lpstr>Bronnen voor de opdracht: </vt:lpstr>
      <vt:lpstr>Hoe zie jij je rol bij het verzorgen van onderwijs nu, als het om burgerschap gaat?</vt:lpstr>
      <vt:lpstr>Opbrengsten en inzichten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Marijke Westerhof</dc:creator>
  <dc:description/>
  <cp:lastModifiedBy>Marjolijn Brouwer</cp:lastModifiedBy>
  <cp:revision>6</cp:revision>
  <dcterms:created xsi:type="dcterms:W3CDTF">2024-11-20T14:58:02Z</dcterms:created>
  <dcterms:modified xsi:type="dcterms:W3CDTF">2025-09-18T04:28:05Z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0x010100C4D574A56817D846B40E6BBB8F086ED4</vt:lpwstr>
  </property>
  <property fmtid="{D5CDD505-2E9C-101B-9397-08002B2CF9AE}" pid="3" name="MediaServiceImageTags">
    <vt:lpwstr/>
  </property>
</Properties>
</file>