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24" r:id="rId5"/>
    <p:sldId id="325" r:id="rId6"/>
    <p:sldId id="260" r:id="rId7"/>
    <p:sldId id="258" r:id="rId8"/>
    <p:sldId id="319" r:id="rId9"/>
    <p:sldId id="342" r:id="rId10"/>
    <p:sldId id="318" r:id="rId11"/>
    <p:sldId id="345" r:id="rId12"/>
    <p:sldId id="323" r:id="rId13"/>
    <p:sldId id="322" r:id="rId14"/>
    <p:sldId id="343" r:id="rId15"/>
    <p:sldId id="327" r:id="rId16"/>
    <p:sldId id="326" r:id="rId17"/>
    <p:sldId id="328" r:id="rId18"/>
    <p:sldId id="329" r:id="rId19"/>
    <p:sldId id="330" r:id="rId20"/>
    <p:sldId id="331" r:id="rId21"/>
    <p:sldId id="332" r:id="rId22"/>
    <p:sldId id="333" r:id="rId23"/>
    <p:sldId id="334" r:id="rId24"/>
    <p:sldId id="335" r:id="rId25"/>
    <p:sldId id="336" r:id="rId26"/>
    <p:sldId id="337" r:id="rId27"/>
    <p:sldId id="346" r:id="rId28"/>
    <p:sldId id="347" r:id="rId29"/>
    <p:sldId id="344" r:id="rId30"/>
    <p:sldId id="314" r:id="rId31"/>
    <p:sldId id="316" r:id="rId32"/>
    <p:sldId id="320" r:id="rId33"/>
    <p:sldId id="321" r:id="rId34"/>
    <p:sldId id="340" r:id="rId35"/>
    <p:sldId id="341" r:id="rId3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9456ABC7-36A5-43DA-8112-020C83A9515A}">
          <p14:sldIdLst>
            <p14:sldId id="324"/>
            <p14:sldId id="325"/>
            <p14:sldId id="260"/>
            <p14:sldId id="258"/>
            <p14:sldId id="319"/>
            <p14:sldId id="342"/>
            <p14:sldId id="318"/>
            <p14:sldId id="345"/>
            <p14:sldId id="323"/>
            <p14:sldId id="322"/>
            <p14:sldId id="343"/>
            <p14:sldId id="327"/>
            <p14:sldId id="326"/>
            <p14:sldId id="328"/>
            <p14:sldId id="329"/>
            <p14:sldId id="330"/>
            <p14:sldId id="331"/>
            <p14:sldId id="332"/>
            <p14:sldId id="333"/>
            <p14:sldId id="334"/>
            <p14:sldId id="335"/>
            <p14:sldId id="336"/>
            <p14:sldId id="337"/>
            <p14:sldId id="346"/>
            <p14:sldId id="347"/>
            <p14:sldId id="344"/>
            <p14:sldId id="314"/>
            <p14:sldId id="316"/>
            <p14:sldId id="320"/>
            <p14:sldId id="321"/>
            <p14:sldId id="340"/>
            <p14:sldId id="34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099200-168C-4C5C-98AB-213180CEBED6}" v="4" dt="2023-01-13T08:25:00.4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0" autoAdjust="0"/>
    <p:restoredTop sz="94660"/>
  </p:normalViewPr>
  <p:slideViewPr>
    <p:cSldViewPr snapToGrid="0">
      <p:cViewPr>
        <p:scale>
          <a:sx n="50" d="100"/>
          <a:sy n="50" d="100"/>
        </p:scale>
        <p:origin x="1244" y="4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pa Dijkman" userId="4822c392-86e0-4745-b0c5-d993c1f52207" providerId="ADAL" clId="{262AA738-1099-4E32-93E7-912AD44185EE}"/>
    <pc:docChg chg="custSel addSld modSld modSection">
      <pc:chgData name="Philippa Dijkman" userId="4822c392-86e0-4745-b0c5-d993c1f52207" providerId="ADAL" clId="{262AA738-1099-4E32-93E7-912AD44185EE}" dt="2023-01-09T14:44:37.798" v="4" actId="26606"/>
      <pc:docMkLst>
        <pc:docMk/>
      </pc:docMkLst>
      <pc:sldChg chg="addSp delSp modSp new mod setBg">
        <pc:chgData name="Philippa Dijkman" userId="4822c392-86e0-4745-b0c5-d993c1f52207" providerId="ADAL" clId="{262AA738-1099-4E32-93E7-912AD44185EE}" dt="2023-01-09T14:44:37.798" v="4" actId="26606"/>
        <pc:sldMkLst>
          <pc:docMk/>
          <pc:sldMk cId="1090414732" sldId="344"/>
        </pc:sldMkLst>
        <pc:spChg chg="del">
          <ac:chgData name="Philippa Dijkman" userId="4822c392-86e0-4745-b0c5-d993c1f52207" providerId="ADAL" clId="{262AA738-1099-4E32-93E7-912AD44185EE}" dt="2023-01-09T14:44:33.440" v="2" actId="478"/>
          <ac:spMkLst>
            <pc:docMk/>
            <pc:sldMk cId="1090414732" sldId="344"/>
            <ac:spMk id="2" creationId="{2B1A565F-7805-49A3-0773-E253E7E7F1C1}"/>
          </ac:spMkLst>
        </pc:spChg>
        <pc:spChg chg="del">
          <ac:chgData name="Philippa Dijkman" userId="4822c392-86e0-4745-b0c5-d993c1f52207" providerId="ADAL" clId="{262AA738-1099-4E32-93E7-912AD44185EE}" dt="2023-01-09T14:44:30.994" v="1" actId="478"/>
          <ac:spMkLst>
            <pc:docMk/>
            <pc:sldMk cId="1090414732" sldId="344"/>
            <ac:spMk id="3" creationId="{F48E0141-F102-F7B5-A658-5CA0EC4E2CF2}"/>
          </ac:spMkLst>
        </pc:spChg>
        <pc:spChg chg="add">
          <ac:chgData name="Philippa Dijkman" userId="4822c392-86e0-4745-b0c5-d993c1f52207" providerId="ADAL" clId="{262AA738-1099-4E32-93E7-912AD44185EE}" dt="2023-01-09T14:44:37.798" v="4" actId="26606"/>
          <ac:spMkLst>
            <pc:docMk/>
            <pc:sldMk cId="1090414732" sldId="344"/>
            <ac:spMk id="1031" creationId="{42A4FC2C-047E-45A5-965D-8E1E3BF09BC6}"/>
          </ac:spMkLst>
        </pc:spChg>
        <pc:picChg chg="add mod">
          <ac:chgData name="Philippa Dijkman" userId="4822c392-86e0-4745-b0c5-d993c1f52207" providerId="ADAL" clId="{262AA738-1099-4E32-93E7-912AD44185EE}" dt="2023-01-09T14:44:37.798" v="4" actId="26606"/>
          <ac:picMkLst>
            <pc:docMk/>
            <pc:sldMk cId="1090414732" sldId="344"/>
            <ac:picMk id="1026" creationId="{C5C4E59B-21FE-E579-C4D7-7A41EA5363C0}"/>
          </ac:picMkLst>
        </pc:picChg>
      </pc:sldChg>
    </pc:docChg>
  </pc:docChgLst>
  <pc:docChgLst>
    <pc:chgData name="Stéphanie Reijntjens - Boons" userId="58f74a41-2199-4447-8167-0aeddc5f8f8f" providerId="ADAL" clId="{5C099200-168C-4C5C-98AB-213180CEBED6}"/>
    <pc:docChg chg="undo custSel addSld delSld modSld sldOrd modSection">
      <pc:chgData name="Stéphanie Reijntjens - Boons" userId="58f74a41-2199-4447-8167-0aeddc5f8f8f" providerId="ADAL" clId="{5C099200-168C-4C5C-98AB-213180CEBED6}" dt="2023-01-13T08:53:37.661" v="52" actId="47"/>
      <pc:docMkLst>
        <pc:docMk/>
      </pc:docMkLst>
      <pc:sldChg chg="ord">
        <pc:chgData name="Stéphanie Reijntjens - Boons" userId="58f74a41-2199-4447-8167-0aeddc5f8f8f" providerId="ADAL" clId="{5C099200-168C-4C5C-98AB-213180CEBED6}" dt="2023-01-13T08:53:11.839" v="48"/>
        <pc:sldMkLst>
          <pc:docMk/>
          <pc:sldMk cId="3743355914" sldId="314"/>
        </pc:sldMkLst>
      </pc:sldChg>
      <pc:sldChg chg="modSp mod">
        <pc:chgData name="Stéphanie Reijntjens - Boons" userId="58f74a41-2199-4447-8167-0aeddc5f8f8f" providerId="ADAL" clId="{5C099200-168C-4C5C-98AB-213180CEBED6}" dt="2023-01-12T07:38:48.229" v="0" actId="20577"/>
        <pc:sldMkLst>
          <pc:docMk/>
          <pc:sldMk cId="1328341662" sldId="325"/>
        </pc:sldMkLst>
        <pc:spChg chg="mod">
          <ac:chgData name="Stéphanie Reijntjens - Boons" userId="58f74a41-2199-4447-8167-0aeddc5f8f8f" providerId="ADAL" clId="{5C099200-168C-4C5C-98AB-213180CEBED6}" dt="2023-01-12T07:38:48.229" v="0" actId="20577"/>
          <ac:spMkLst>
            <pc:docMk/>
            <pc:sldMk cId="1328341662" sldId="325"/>
            <ac:spMk id="4" creationId="{58EE02E1-A3C6-E453-4128-39901CC98AE7}"/>
          </ac:spMkLst>
        </pc:spChg>
      </pc:sldChg>
      <pc:sldChg chg="del">
        <pc:chgData name="Stéphanie Reijntjens - Boons" userId="58f74a41-2199-4447-8167-0aeddc5f8f8f" providerId="ADAL" clId="{5C099200-168C-4C5C-98AB-213180CEBED6}" dt="2023-01-13T08:53:37.661" v="52" actId="47"/>
        <pc:sldMkLst>
          <pc:docMk/>
          <pc:sldMk cId="639106589" sldId="338"/>
        </pc:sldMkLst>
      </pc:sldChg>
      <pc:sldChg chg="del">
        <pc:chgData name="Stéphanie Reijntjens - Boons" userId="58f74a41-2199-4447-8167-0aeddc5f8f8f" providerId="ADAL" clId="{5C099200-168C-4C5C-98AB-213180CEBED6}" dt="2023-01-13T08:53:35.807" v="51" actId="47"/>
        <pc:sldMkLst>
          <pc:docMk/>
          <pc:sldMk cId="4009957997" sldId="339"/>
        </pc:sldMkLst>
      </pc:sldChg>
      <pc:sldChg chg="ord">
        <pc:chgData name="Stéphanie Reijntjens - Boons" userId="58f74a41-2199-4447-8167-0aeddc5f8f8f" providerId="ADAL" clId="{5C099200-168C-4C5C-98AB-213180CEBED6}" dt="2023-01-12T11:57:43.061" v="4"/>
        <pc:sldMkLst>
          <pc:docMk/>
          <pc:sldMk cId="3346443367" sldId="342"/>
        </pc:sldMkLst>
      </pc:sldChg>
      <pc:sldChg chg="ord">
        <pc:chgData name="Stéphanie Reijntjens - Boons" userId="58f74a41-2199-4447-8167-0aeddc5f8f8f" providerId="ADAL" clId="{5C099200-168C-4C5C-98AB-213180CEBED6}" dt="2023-01-13T08:52:37.115" v="46"/>
        <pc:sldMkLst>
          <pc:docMk/>
          <pc:sldMk cId="1090414732" sldId="344"/>
        </pc:sldMkLst>
      </pc:sldChg>
      <pc:sldChg chg="addSp delSp modSp new mod ord setBg">
        <pc:chgData name="Stéphanie Reijntjens - Boons" userId="58f74a41-2199-4447-8167-0aeddc5f8f8f" providerId="ADAL" clId="{5C099200-168C-4C5C-98AB-213180CEBED6}" dt="2023-01-12T13:22:00.531" v="13" actId="14100"/>
        <pc:sldMkLst>
          <pc:docMk/>
          <pc:sldMk cId="4025799824" sldId="345"/>
        </pc:sldMkLst>
        <pc:spChg chg="add del">
          <ac:chgData name="Stéphanie Reijntjens - Boons" userId="58f74a41-2199-4447-8167-0aeddc5f8f8f" providerId="ADAL" clId="{5C099200-168C-4C5C-98AB-213180CEBED6}" dt="2023-01-12T13:21:49.456" v="11" actId="26606"/>
          <ac:spMkLst>
            <pc:docMk/>
            <pc:sldMk cId="4025799824" sldId="345"/>
            <ac:spMk id="2" creationId="{D546577A-7D58-B580-274E-1AF93430CABB}"/>
          </ac:spMkLst>
        </pc:spChg>
        <pc:spChg chg="add del">
          <ac:chgData name="Stéphanie Reijntjens - Boons" userId="58f74a41-2199-4447-8167-0aeddc5f8f8f" providerId="ADAL" clId="{5C099200-168C-4C5C-98AB-213180CEBED6}" dt="2023-01-12T13:21:49.456" v="11" actId="26606"/>
          <ac:spMkLst>
            <pc:docMk/>
            <pc:sldMk cId="4025799824" sldId="345"/>
            <ac:spMk id="3" creationId="{E7376B78-840F-C295-546C-F32A9483ED81}"/>
          </ac:spMkLst>
        </pc:spChg>
        <pc:spChg chg="add del">
          <ac:chgData name="Stéphanie Reijntjens - Boons" userId="58f74a41-2199-4447-8167-0aeddc5f8f8f" providerId="ADAL" clId="{5C099200-168C-4C5C-98AB-213180CEBED6}" dt="2023-01-12T13:21:49.448" v="10" actId="26606"/>
          <ac:spMkLst>
            <pc:docMk/>
            <pc:sldMk cId="4025799824" sldId="345"/>
            <ac:spMk id="9" creationId="{F3060C83-F051-4F0E-ABAD-AA0DFC48B218}"/>
          </ac:spMkLst>
        </pc:spChg>
        <pc:spChg chg="add del">
          <ac:chgData name="Stéphanie Reijntjens - Boons" userId="58f74a41-2199-4447-8167-0aeddc5f8f8f" providerId="ADAL" clId="{5C099200-168C-4C5C-98AB-213180CEBED6}" dt="2023-01-12T13:21:49.448" v="10" actId="26606"/>
          <ac:spMkLst>
            <pc:docMk/>
            <pc:sldMk cId="4025799824" sldId="345"/>
            <ac:spMk id="11" creationId="{83C98ABE-055B-441F-B07E-44F97F083C39}"/>
          </ac:spMkLst>
        </pc:spChg>
        <pc:spChg chg="add del">
          <ac:chgData name="Stéphanie Reijntjens - Boons" userId="58f74a41-2199-4447-8167-0aeddc5f8f8f" providerId="ADAL" clId="{5C099200-168C-4C5C-98AB-213180CEBED6}" dt="2023-01-12T13:21:49.448" v="10" actId="26606"/>
          <ac:spMkLst>
            <pc:docMk/>
            <pc:sldMk cId="4025799824" sldId="345"/>
            <ac:spMk id="13" creationId="{29FDB030-9B49-4CED-8CCD-4D99382388AC}"/>
          </ac:spMkLst>
        </pc:spChg>
        <pc:spChg chg="add del">
          <ac:chgData name="Stéphanie Reijntjens - Boons" userId="58f74a41-2199-4447-8167-0aeddc5f8f8f" providerId="ADAL" clId="{5C099200-168C-4C5C-98AB-213180CEBED6}" dt="2023-01-12T13:21:49.448" v="10" actId="26606"/>
          <ac:spMkLst>
            <pc:docMk/>
            <pc:sldMk cId="4025799824" sldId="345"/>
            <ac:spMk id="15" creationId="{3783CA14-24A1-485C-8B30-D6A5D87987AD}"/>
          </ac:spMkLst>
        </pc:spChg>
        <pc:spChg chg="add del">
          <ac:chgData name="Stéphanie Reijntjens - Boons" userId="58f74a41-2199-4447-8167-0aeddc5f8f8f" providerId="ADAL" clId="{5C099200-168C-4C5C-98AB-213180CEBED6}" dt="2023-01-12T13:21:49.448" v="10" actId="26606"/>
          <ac:spMkLst>
            <pc:docMk/>
            <pc:sldMk cId="4025799824" sldId="345"/>
            <ac:spMk id="17" creationId="{9A97C86A-04D6-40F7-AE84-31AB43E6A846}"/>
          </ac:spMkLst>
        </pc:spChg>
        <pc:spChg chg="add del">
          <ac:chgData name="Stéphanie Reijntjens - Boons" userId="58f74a41-2199-4447-8167-0aeddc5f8f8f" providerId="ADAL" clId="{5C099200-168C-4C5C-98AB-213180CEBED6}" dt="2023-01-12T13:21:49.448" v="10" actId="26606"/>
          <ac:spMkLst>
            <pc:docMk/>
            <pc:sldMk cId="4025799824" sldId="345"/>
            <ac:spMk id="19" creationId="{FF9F2414-84E8-453E-B1F3-389FDE8192D9}"/>
          </ac:spMkLst>
        </pc:spChg>
        <pc:spChg chg="add del">
          <ac:chgData name="Stéphanie Reijntjens - Boons" userId="58f74a41-2199-4447-8167-0aeddc5f8f8f" providerId="ADAL" clId="{5C099200-168C-4C5C-98AB-213180CEBED6}" dt="2023-01-12T13:21:49.448" v="10" actId="26606"/>
          <ac:spMkLst>
            <pc:docMk/>
            <pc:sldMk cId="4025799824" sldId="345"/>
            <ac:spMk id="21" creationId="{3ECA69A1-7536-43AC-85EF-C7106179F5ED}"/>
          </ac:spMkLst>
        </pc:spChg>
        <pc:picChg chg="add mod">
          <ac:chgData name="Stéphanie Reijntjens - Boons" userId="58f74a41-2199-4447-8167-0aeddc5f8f8f" providerId="ADAL" clId="{5C099200-168C-4C5C-98AB-213180CEBED6}" dt="2023-01-12T13:22:00.531" v="13" actId="14100"/>
          <ac:picMkLst>
            <pc:docMk/>
            <pc:sldMk cId="4025799824" sldId="345"/>
            <ac:picMk id="4" creationId="{6D43D01D-AF38-EABA-196A-D529A22DBCE1}"/>
          </ac:picMkLst>
        </pc:picChg>
      </pc:sldChg>
      <pc:sldChg chg="addSp delSp modSp new mod ord">
        <pc:chgData name="Stéphanie Reijntjens - Boons" userId="58f74a41-2199-4447-8167-0aeddc5f8f8f" providerId="ADAL" clId="{5C099200-168C-4C5C-98AB-213180CEBED6}" dt="2023-01-13T08:53:34.468" v="50"/>
        <pc:sldMkLst>
          <pc:docMk/>
          <pc:sldMk cId="1104949984" sldId="346"/>
        </pc:sldMkLst>
        <pc:spChg chg="del">
          <ac:chgData name="Stéphanie Reijntjens - Boons" userId="58f74a41-2199-4447-8167-0aeddc5f8f8f" providerId="ADAL" clId="{5C099200-168C-4C5C-98AB-213180CEBED6}" dt="2023-01-13T08:25:00.484" v="15"/>
          <ac:spMkLst>
            <pc:docMk/>
            <pc:sldMk cId="1104949984" sldId="346"/>
            <ac:spMk id="3" creationId="{6388C8B1-DD6B-2FC2-42D8-4C9AF61A6AED}"/>
          </ac:spMkLst>
        </pc:spChg>
        <pc:picChg chg="add mod modCrop">
          <ac:chgData name="Stéphanie Reijntjens - Boons" userId="58f74a41-2199-4447-8167-0aeddc5f8f8f" providerId="ADAL" clId="{5C099200-168C-4C5C-98AB-213180CEBED6}" dt="2023-01-13T08:25:14.625" v="20" actId="14100"/>
          <ac:picMkLst>
            <pc:docMk/>
            <pc:sldMk cId="1104949984" sldId="346"/>
            <ac:picMk id="5" creationId="{5D886EA4-E797-A4CE-39FC-32B6A288D726}"/>
          </ac:picMkLst>
        </pc:picChg>
      </pc:sldChg>
      <pc:sldChg chg="addSp delSp modSp new mod">
        <pc:chgData name="Stéphanie Reijntjens - Boons" userId="58f74a41-2199-4447-8167-0aeddc5f8f8f" providerId="ADAL" clId="{5C099200-168C-4C5C-98AB-213180CEBED6}" dt="2023-01-13T08:52:09.075" v="44" actId="1076"/>
        <pc:sldMkLst>
          <pc:docMk/>
          <pc:sldMk cId="2406928569" sldId="347"/>
        </pc:sldMkLst>
        <pc:spChg chg="del">
          <ac:chgData name="Stéphanie Reijntjens - Boons" userId="58f74a41-2199-4447-8167-0aeddc5f8f8f" providerId="ADAL" clId="{5C099200-168C-4C5C-98AB-213180CEBED6}" dt="2023-01-13T08:50:46.607" v="24" actId="478"/>
          <ac:spMkLst>
            <pc:docMk/>
            <pc:sldMk cId="2406928569" sldId="347"/>
            <ac:spMk id="2" creationId="{3535939B-45A6-017C-454D-141DD3785F1E}"/>
          </ac:spMkLst>
        </pc:spChg>
        <pc:spChg chg="del">
          <ac:chgData name="Stéphanie Reijntjens - Boons" userId="58f74a41-2199-4447-8167-0aeddc5f8f8f" providerId="ADAL" clId="{5C099200-168C-4C5C-98AB-213180CEBED6}" dt="2023-01-13T08:50:44.158" v="23" actId="478"/>
          <ac:spMkLst>
            <pc:docMk/>
            <pc:sldMk cId="2406928569" sldId="347"/>
            <ac:spMk id="3" creationId="{80F90096-472C-3E02-23F9-082D0E4E62B4}"/>
          </ac:spMkLst>
        </pc:spChg>
        <pc:spChg chg="add mod">
          <ac:chgData name="Stéphanie Reijntjens - Boons" userId="58f74a41-2199-4447-8167-0aeddc5f8f8f" providerId="ADAL" clId="{5C099200-168C-4C5C-98AB-213180CEBED6}" dt="2023-01-13T08:52:09.075" v="44" actId="1076"/>
          <ac:spMkLst>
            <pc:docMk/>
            <pc:sldMk cId="2406928569" sldId="347"/>
            <ac:spMk id="5" creationId="{916B5F81-EBAE-B1AF-DCA9-53EFAC6463F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7D47F1-F89B-415A-ACE5-37BC306FBD6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C121CFD-CE3E-4B97-98F4-56C081C09125}">
      <dgm:prSet/>
      <dgm:spPr/>
      <dgm:t>
        <a:bodyPr/>
        <a:lstStyle/>
        <a:p>
          <a:r>
            <a:rPr lang="nl-NL"/>
            <a:t>Theorie goed werk (3 E’s)</a:t>
          </a:r>
          <a:endParaRPr lang="en-US" dirty="0"/>
        </a:p>
      </dgm:t>
    </dgm:pt>
    <dgm:pt modelId="{308A74E8-3778-4A5C-890B-86B2F36B78B6}" type="parTrans" cxnId="{B35CB04A-0CC1-438F-A3EC-F9E10C3FFCF6}">
      <dgm:prSet/>
      <dgm:spPr/>
      <dgm:t>
        <a:bodyPr/>
        <a:lstStyle/>
        <a:p>
          <a:endParaRPr lang="en-US"/>
        </a:p>
      </dgm:t>
    </dgm:pt>
    <dgm:pt modelId="{93E28C7D-D4E6-4019-83C6-043B50EAE1FF}" type="sibTrans" cxnId="{B35CB04A-0CC1-438F-A3EC-F9E10C3FFCF6}">
      <dgm:prSet/>
      <dgm:spPr/>
      <dgm:t>
        <a:bodyPr/>
        <a:lstStyle/>
        <a:p>
          <a:endParaRPr lang="en-US"/>
        </a:p>
      </dgm:t>
    </dgm:pt>
    <dgm:pt modelId="{3EC52A17-693B-4690-8ADE-09A5F2F969C8}">
      <dgm:prSet/>
      <dgm:spPr/>
      <dgm:t>
        <a:bodyPr/>
        <a:lstStyle/>
        <a:p>
          <a:r>
            <a:rPr lang="nl-NL"/>
            <a:t>Theorie identiteitsontwikkeling</a:t>
          </a:r>
          <a:endParaRPr lang="en-US"/>
        </a:p>
      </dgm:t>
    </dgm:pt>
    <dgm:pt modelId="{523494EB-0B28-4A77-BF69-A793A930965C}" type="parTrans" cxnId="{FBE953DE-7120-44BD-9232-ABF98CCEABF5}">
      <dgm:prSet/>
      <dgm:spPr/>
      <dgm:t>
        <a:bodyPr/>
        <a:lstStyle/>
        <a:p>
          <a:endParaRPr lang="en-US"/>
        </a:p>
      </dgm:t>
    </dgm:pt>
    <dgm:pt modelId="{52D8D0E6-7639-4E95-B22E-9F685C79E3AC}" type="sibTrans" cxnId="{FBE953DE-7120-44BD-9232-ABF98CCEABF5}">
      <dgm:prSet/>
      <dgm:spPr/>
      <dgm:t>
        <a:bodyPr/>
        <a:lstStyle/>
        <a:p>
          <a:endParaRPr lang="en-US"/>
        </a:p>
      </dgm:t>
    </dgm:pt>
    <dgm:pt modelId="{70755AB1-4663-495B-8095-68B58B610CD3}">
      <dgm:prSet/>
      <dgm:spPr/>
      <dgm:t>
        <a:bodyPr/>
        <a:lstStyle/>
        <a:p>
          <a:r>
            <a:rPr lang="nl-NL" dirty="0"/>
            <a:t>Theorie actief gemotiveerd blijven</a:t>
          </a:r>
        </a:p>
      </dgm:t>
    </dgm:pt>
    <dgm:pt modelId="{FCFB6EDA-7A21-40E4-9A55-3C2D7A446278}" type="parTrans" cxnId="{3B68B761-1266-47B8-90A4-F78A15C6EAA1}">
      <dgm:prSet/>
      <dgm:spPr/>
      <dgm:t>
        <a:bodyPr/>
        <a:lstStyle/>
        <a:p>
          <a:endParaRPr lang="en-US"/>
        </a:p>
      </dgm:t>
    </dgm:pt>
    <dgm:pt modelId="{E6463099-4447-4DD9-A7C4-885497A4C684}" type="sibTrans" cxnId="{3B68B761-1266-47B8-90A4-F78A15C6EAA1}">
      <dgm:prSet/>
      <dgm:spPr/>
      <dgm:t>
        <a:bodyPr/>
        <a:lstStyle/>
        <a:p>
          <a:endParaRPr lang="en-US"/>
        </a:p>
      </dgm:t>
    </dgm:pt>
    <dgm:pt modelId="{B7746E7A-1277-4D27-98FA-2310834560C2}">
      <dgm:prSet/>
      <dgm:spPr/>
      <dgm:t>
        <a:bodyPr/>
        <a:lstStyle/>
        <a:p>
          <a:r>
            <a:rPr lang="nl-NL" dirty="0"/>
            <a:t>Theorie </a:t>
          </a:r>
          <a:r>
            <a:rPr lang="nl-NL"/>
            <a:t>Transactionele Analyse</a:t>
          </a:r>
          <a:endParaRPr lang="en-US" dirty="0"/>
        </a:p>
      </dgm:t>
    </dgm:pt>
    <dgm:pt modelId="{4FCE59E7-3FE2-4CD5-B68F-BA33A796D410}" type="parTrans" cxnId="{77A668D9-686C-4DE7-9249-A8E24F796942}">
      <dgm:prSet/>
      <dgm:spPr/>
      <dgm:t>
        <a:bodyPr/>
        <a:lstStyle/>
        <a:p>
          <a:endParaRPr lang="en-US"/>
        </a:p>
      </dgm:t>
    </dgm:pt>
    <dgm:pt modelId="{4EAA4AB7-9C15-42CB-A6F8-B032ADF6C180}" type="sibTrans" cxnId="{77A668D9-686C-4DE7-9249-A8E24F796942}">
      <dgm:prSet/>
      <dgm:spPr/>
      <dgm:t>
        <a:bodyPr/>
        <a:lstStyle/>
        <a:p>
          <a:endParaRPr lang="en-US"/>
        </a:p>
      </dgm:t>
    </dgm:pt>
    <dgm:pt modelId="{3AB1557D-5898-40DD-8D1F-522E7852333D}">
      <dgm:prSet/>
      <dgm:spPr/>
      <dgm:t>
        <a:bodyPr/>
        <a:lstStyle/>
        <a:p>
          <a:r>
            <a:rPr lang="nl-NL" dirty="0"/>
            <a:t>Werkvorm schaalvragen </a:t>
          </a:r>
          <a:endParaRPr lang="en-US" dirty="0"/>
        </a:p>
      </dgm:t>
    </dgm:pt>
    <dgm:pt modelId="{7EE2AEB5-6DA4-4678-AE6E-1861ACE47223}" type="parTrans" cxnId="{94B8C25F-B2F8-40F6-BB23-9206BF2427BF}">
      <dgm:prSet/>
      <dgm:spPr/>
      <dgm:t>
        <a:bodyPr/>
        <a:lstStyle/>
        <a:p>
          <a:endParaRPr lang="en-US"/>
        </a:p>
      </dgm:t>
    </dgm:pt>
    <dgm:pt modelId="{1F19D663-9B4B-4900-912D-86FB436128D2}" type="sibTrans" cxnId="{94B8C25F-B2F8-40F6-BB23-9206BF2427BF}">
      <dgm:prSet/>
      <dgm:spPr/>
      <dgm:t>
        <a:bodyPr/>
        <a:lstStyle/>
        <a:p>
          <a:endParaRPr lang="en-US"/>
        </a:p>
      </dgm:t>
    </dgm:pt>
    <dgm:pt modelId="{78B7486C-44C8-46D0-BA4B-13160F682190}">
      <dgm:prSet/>
      <dgm:spPr/>
      <dgm:t>
        <a:bodyPr/>
        <a:lstStyle/>
        <a:p>
          <a:r>
            <a:rPr lang="nl-NL" dirty="0"/>
            <a:t>Theorie </a:t>
          </a:r>
          <a:r>
            <a:rPr lang="nl-NL" dirty="0" err="1"/>
            <a:t>Growth</a:t>
          </a:r>
          <a:r>
            <a:rPr lang="nl-NL" dirty="0"/>
            <a:t> en </a:t>
          </a:r>
          <a:r>
            <a:rPr lang="nl-NL" dirty="0" err="1"/>
            <a:t>fixed</a:t>
          </a:r>
          <a:r>
            <a:rPr lang="nl-NL" dirty="0"/>
            <a:t> </a:t>
          </a:r>
          <a:r>
            <a:rPr lang="nl-NL" dirty="0" err="1"/>
            <a:t>mindset</a:t>
          </a:r>
          <a:endParaRPr lang="nl-NL" dirty="0"/>
        </a:p>
      </dgm:t>
    </dgm:pt>
    <dgm:pt modelId="{32EDF100-8FE1-499F-8D0F-3197A8BEDD9C}" type="parTrans" cxnId="{E5440383-CB41-40E2-83C0-DEA3E08BF5F9}">
      <dgm:prSet/>
      <dgm:spPr/>
      <dgm:t>
        <a:bodyPr/>
        <a:lstStyle/>
        <a:p>
          <a:endParaRPr lang="nl-NL"/>
        </a:p>
      </dgm:t>
    </dgm:pt>
    <dgm:pt modelId="{C7A02E66-F2B6-45F7-8AA5-9399C4D03A08}" type="sibTrans" cxnId="{E5440383-CB41-40E2-83C0-DEA3E08BF5F9}">
      <dgm:prSet/>
      <dgm:spPr/>
      <dgm:t>
        <a:bodyPr/>
        <a:lstStyle/>
        <a:p>
          <a:endParaRPr lang="nl-NL"/>
        </a:p>
      </dgm:t>
    </dgm:pt>
    <dgm:pt modelId="{6A602982-BA41-4F69-AE9C-9486584F6136}" type="pres">
      <dgm:prSet presAssocID="{657D47F1-F89B-415A-ACE5-37BC306FBD6E}" presName="vert0" presStyleCnt="0">
        <dgm:presLayoutVars>
          <dgm:dir/>
          <dgm:animOne val="branch"/>
          <dgm:animLvl val="lvl"/>
        </dgm:presLayoutVars>
      </dgm:prSet>
      <dgm:spPr/>
    </dgm:pt>
    <dgm:pt modelId="{8D2CA5AB-E0E5-430F-A684-7EAE8265720A}" type="pres">
      <dgm:prSet presAssocID="{FC121CFD-CE3E-4B97-98F4-56C081C09125}" presName="thickLine" presStyleLbl="alignNode1" presStyleIdx="0" presStyleCnt="6"/>
      <dgm:spPr/>
    </dgm:pt>
    <dgm:pt modelId="{49F5C251-A6F4-47A9-90F0-D6ACF807C356}" type="pres">
      <dgm:prSet presAssocID="{FC121CFD-CE3E-4B97-98F4-56C081C09125}" presName="horz1" presStyleCnt="0"/>
      <dgm:spPr/>
    </dgm:pt>
    <dgm:pt modelId="{06E92B4B-5904-4900-B7E2-7F8158A99246}" type="pres">
      <dgm:prSet presAssocID="{FC121CFD-CE3E-4B97-98F4-56C081C09125}" presName="tx1" presStyleLbl="revTx" presStyleIdx="0" presStyleCnt="6"/>
      <dgm:spPr/>
    </dgm:pt>
    <dgm:pt modelId="{959AC6C6-E5A2-4F4C-AB25-1D5A3B120ECC}" type="pres">
      <dgm:prSet presAssocID="{FC121CFD-CE3E-4B97-98F4-56C081C09125}" presName="vert1" presStyleCnt="0"/>
      <dgm:spPr/>
    </dgm:pt>
    <dgm:pt modelId="{3FE859D9-3983-4CCA-B04D-83FF05F2BFE3}" type="pres">
      <dgm:prSet presAssocID="{3EC52A17-693B-4690-8ADE-09A5F2F969C8}" presName="thickLine" presStyleLbl="alignNode1" presStyleIdx="1" presStyleCnt="6"/>
      <dgm:spPr/>
    </dgm:pt>
    <dgm:pt modelId="{791B58DC-3C42-4C21-95DC-27FF9D48DD37}" type="pres">
      <dgm:prSet presAssocID="{3EC52A17-693B-4690-8ADE-09A5F2F969C8}" presName="horz1" presStyleCnt="0"/>
      <dgm:spPr/>
    </dgm:pt>
    <dgm:pt modelId="{6CE9DE2C-1DD8-4CA5-B48C-E3936F5D280D}" type="pres">
      <dgm:prSet presAssocID="{3EC52A17-693B-4690-8ADE-09A5F2F969C8}" presName="tx1" presStyleLbl="revTx" presStyleIdx="1" presStyleCnt="6"/>
      <dgm:spPr/>
    </dgm:pt>
    <dgm:pt modelId="{443A2384-A581-4CFC-AF00-3707F76DC870}" type="pres">
      <dgm:prSet presAssocID="{3EC52A17-693B-4690-8ADE-09A5F2F969C8}" presName="vert1" presStyleCnt="0"/>
      <dgm:spPr/>
    </dgm:pt>
    <dgm:pt modelId="{1A51023F-A893-4D0F-B78E-921353B37E1E}" type="pres">
      <dgm:prSet presAssocID="{70755AB1-4663-495B-8095-68B58B610CD3}" presName="thickLine" presStyleLbl="alignNode1" presStyleIdx="2" presStyleCnt="6"/>
      <dgm:spPr/>
    </dgm:pt>
    <dgm:pt modelId="{E4B50FE3-DB77-4621-9EE8-62DABDC1EFBB}" type="pres">
      <dgm:prSet presAssocID="{70755AB1-4663-495B-8095-68B58B610CD3}" presName="horz1" presStyleCnt="0"/>
      <dgm:spPr/>
    </dgm:pt>
    <dgm:pt modelId="{A2F6599A-8A70-4510-A531-2E7FA67D0993}" type="pres">
      <dgm:prSet presAssocID="{70755AB1-4663-495B-8095-68B58B610CD3}" presName="tx1" presStyleLbl="revTx" presStyleIdx="2" presStyleCnt="6" custScaleX="99209" custScaleY="93526"/>
      <dgm:spPr/>
    </dgm:pt>
    <dgm:pt modelId="{4C7360BE-315A-40CB-A9CE-316155943DFF}" type="pres">
      <dgm:prSet presAssocID="{70755AB1-4663-495B-8095-68B58B610CD3}" presName="vert1" presStyleCnt="0"/>
      <dgm:spPr/>
    </dgm:pt>
    <dgm:pt modelId="{C96FA41A-2712-4FDB-BF52-45A33A5AF3D1}" type="pres">
      <dgm:prSet presAssocID="{78B7486C-44C8-46D0-BA4B-13160F682190}" presName="thickLine" presStyleLbl="alignNode1" presStyleIdx="3" presStyleCnt="6"/>
      <dgm:spPr/>
    </dgm:pt>
    <dgm:pt modelId="{4F88F798-CAE7-462F-81D9-C33D59EB7679}" type="pres">
      <dgm:prSet presAssocID="{78B7486C-44C8-46D0-BA4B-13160F682190}" presName="horz1" presStyleCnt="0"/>
      <dgm:spPr/>
    </dgm:pt>
    <dgm:pt modelId="{D2D28223-F31D-494B-9645-F4098D1D5278}" type="pres">
      <dgm:prSet presAssocID="{78B7486C-44C8-46D0-BA4B-13160F682190}" presName="tx1" presStyleLbl="revTx" presStyleIdx="3" presStyleCnt="6"/>
      <dgm:spPr/>
    </dgm:pt>
    <dgm:pt modelId="{AAAB3A1D-84EF-47B7-9831-C1C612A6474E}" type="pres">
      <dgm:prSet presAssocID="{78B7486C-44C8-46D0-BA4B-13160F682190}" presName="vert1" presStyleCnt="0"/>
      <dgm:spPr/>
    </dgm:pt>
    <dgm:pt modelId="{BE510821-79D7-43F9-B27E-45F367FD8685}" type="pres">
      <dgm:prSet presAssocID="{B7746E7A-1277-4D27-98FA-2310834560C2}" presName="thickLine" presStyleLbl="alignNode1" presStyleIdx="4" presStyleCnt="6"/>
      <dgm:spPr/>
    </dgm:pt>
    <dgm:pt modelId="{CCAA5516-1F6C-4E21-8A44-702C43F06037}" type="pres">
      <dgm:prSet presAssocID="{B7746E7A-1277-4D27-98FA-2310834560C2}" presName="horz1" presStyleCnt="0"/>
      <dgm:spPr/>
    </dgm:pt>
    <dgm:pt modelId="{0084127E-51D0-4F3A-BA95-6DD94FE6E3E4}" type="pres">
      <dgm:prSet presAssocID="{B7746E7A-1277-4D27-98FA-2310834560C2}" presName="tx1" presStyleLbl="revTx" presStyleIdx="4" presStyleCnt="6"/>
      <dgm:spPr/>
    </dgm:pt>
    <dgm:pt modelId="{EE0F1B1C-A3E4-40EF-99E0-BDFEC44655D4}" type="pres">
      <dgm:prSet presAssocID="{B7746E7A-1277-4D27-98FA-2310834560C2}" presName="vert1" presStyleCnt="0"/>
      <dgm:spPr/>
    </dgm:pt>
    <dgm:pt modelId="{672D3F86-8110-4D43-877B-34863BE11FAA}" type="pres">
      <dgm:prSet presAssocID="{3AB1557D-5898-40DD-8D1F-522E7852333D}" presName="thickLine" presStyleLbl="alignNode1" presStyleIdx="5" presStyleCnt="6"/>
      <dgm:spPr/>
    </dgm:pt>
    <dgm:pt modelId="{30978332-1B54-4339-8A99-97E792C3CEF9}" type="pres">
      <dgm:prSet presAssocID="{3AB1557D-5898-40DD-8D1F-522E7852333D}" presName="horz1" presStyleCnt="0"/>
      <dgm:spPr/>
    </dgm:pt>
    <dgm:pt modelId="{25132816-FFFE-48B8-A712-FE8B64098C61}" type="pres">
      <dgm:prSet presAssocID="{3AB1557D-5898-40DD-8D1F-522E7852333D}" presName="tx1" presStyleLbl="revTx" presStyleIdx="5" presStyleCnt="6"/>
      <dgm:spPr/>
    </dgm:pt>
    <dgm:pt modelId="{3985B85A-4675-41EA-B0F3-75B57A16AEB3}" type="pres">
      <dgm:prSet presAssocID="{3AB1557D-5898-40DD-8D1F-522E7852333D}" presName="vert1" presStyleCnt="0"/>
      <dgm:spPr/>
    </dgm:pt>
  </dgm:ptLst>
  <dgm:cxnLst>
    <dgm:cxn modelId="{F65D440C-7066-4625-A972-FF678BE39F5D}" type="presOf" srcId="{3AB1557D-5898-40DD-8D1F-522E7852333D}" destId="{25132816-FFFE-48B8-A712-FE8B64098C61}" srcOrd="0" destOrd="0" presId="urn:microsoft.com/office/officeart/2008/layout/LinedList"/>
    <dgm:cxn modelId="{A5457628-B3F6-4994-B1B5-E22E31A5D175}" type="presOf" srcId="{657D47F1-F89B-415A-ACE5-37BC306FBD6E}" destId="{6A602982-BA41-4F69-AE9C-9486584F6136}" srcOrd="0" destOrd="0" presId="urn:microsoft.com/office/officeart/2008/layout/LinedList"/>
    <dgm:cxn modelId="{41B2632B-6BE2-4262-ACB2-9FE36BDC6207}" type="presOf" srcId="{FC121CFD-CE3E-4B97-98F4-56C081C09125}" destId="{06E92B4B-5904-4900-B7E2-7F8158A99246}" srcOrd="0" destOrd="0" presId="urn:microsoft.com/office/officeart/2008/layout/LinedList"/>
    <dgm:cxn modelId="{366B6F5E-72B1-4C4D-9555-6F65A44612AE}" type="presOf" srcId="{3EC52A17-693B-4690-8ADE-09A5F2F969C8}" destId="{6CE9DE2C-1DD8-4CA5-B48C-E3936F5D280D}" srcOrd="0" destOrd="0" presId="urn:microsoft.com/office/officeart/2008/layout/LinedList"/>
    <dgm:cxn modelId="{94B8C25F-B2F8-40F6-BB23-9206BF2427BF}" srcId="{657D47F1-F89B-415A-ACE5-37BC306FBD6E}" destId="{3AB1557D-5898-40DD-8D1F-522E7852333D}" srcOrd="5" destOrd="0" parTransId="{7EE2AEB5-6DA4-4678-AE6E-1861ACE47223}" sibTransId="{1F19D663-9B4B-4900-912D-86FB436128D2}"/>
    <dgm:cxn modelId="{3B68B761-1266-47B8-90A4-F78A15C6EAA1}" srcId="{657D47F1-F89B-415A-ACE5-37BC306FBD6E}" destId="{70755AB1-4663-495B-8095-68B58B610CD3}" srcOrd="2" destOrd="0" parTransId="{FCFB6EDA-7A21-40E4-9A55-3C2D7A446278}" sibTransId="{E6463099-4447-4DD9-A7C4-885497A4C684}"/>
    <dgm:cxn modelId="{B35CB04A-0CC1-438F-A3EC-F9E10C3FFCF6}" srcId="{657D47F1-F89B-415A-ACE5-37BC306FBD6E}" destId="{FC121CFD-CE3E-4B97-98F4-56C081C09125}" srcOrd="0" destOrd="0" parTransId="{308A74E8-3778-4A5C-890B-86B2F36B78B6}" sibTransId="{93E28C7D-D4E6-4019-83C6-043B50EAE1FF}"/>
    <dgm:cxn modelId="{E57DFB70-70B1-4C1D-B69A-198410C28EB5}" type="presOf" srcId="{B7746E7A-1277-4D27-98FA-2310834560C2}" destId="{0084127E-51D0-4F3A-BA95-6DD94FE6E3E4}" srcOrd="0" destOrd="0" presId="urn:microsoft.com/office/officeart/2008/layout/LinedList"/>
    <dgm:cxn modelId="{04568C73-54C0-4899-8BB4-4B76D55A086C}" type="presOf" srcId="{70755AB1-4663-495B-8095-68B58B610CD3}" destId="{A2F6599A-8A70-4510-A531-2E7FA67D0993}" srcOrd="0" destOrd="0" presId="urn:microsoft.com/office/officeart/2008/layout/LinedList"/>
    <dgm:cxn modelId="{E5440383-CB41-40E2-83C0-DEA3E08BF5F9}" srcId="{657D47F1-F89B-415A-ACE5-37BC306FBD6E}" destId="{78B7486C-44C8-46D0-BA4B-13160F682190}" srcOrd="3" destOrd="0" parTransId="{32EDF100-8FE1-499F-8D0F-3197A8BEDD9C}" sibTransId="{C7A02E66-F2B6-45F7-8AA5-9399C4D03A08}"/>
    <dgm:cxn modelId="{F4BBCECE-67A0-448D-91BE-CAA71A1F4B4A}" type="presOf" srcId="{78B7486C-44C8-46D0-BA4B-13160F682190}" destId="{D2D28223-F31D-494B-9645-F4098D1D5278}" srcOrd="0" destOrd="0" presId="urn:microsoft.com/office/officeart/2008/layout/LinedList"/>
    <dgm:cxn modelId="{77A668D9-686C-4DE7-9249-A8E24F796942}" srcId="{657D47F1-F89B-415A-ACE5-37BC306FBD6E}" destId="{B7746E7A-1277-4D27-98FA-2310834560C2}" srcOrd="4" destOrd="0" parTransId="{4FCE59E7-3FE2-4CD5-B68F-BA33A796D410}" sibTransId="{4EAA4AB7-9C15-42CB-A6F8-B032ADF6C180}"/>
    <dgm:cxn modelId="{FBE953DE-7120-44BD-9232-ABF98CCEABF5}" srcId="{657D47F1-F89B-415A-ACE5-37BC306FBD6E}" destId="{3EC52A17-693B-4690-8ADE-09A5F2F969C8}" srcOrd="1" destOrd="0" parTransId="{523494EB-0B28-4A77-BF69-A793A930965C}" sibTransId="{52D8D0E6-7639-4E95-B22E-9F685C79E3AC}"/>
    <dgm:cxn modelId="{48FCDB5A-C60F-473E-BAD1-439C308012EA}" type="presParOf" srcId="{6A602982-BA41-4F69-AE9C-9486584F6136}" destId="{8D2CA5AB-E0E5-430F-A684-7EAE8265720A}" srcOrd="0" destOrd="0" presId="urn:microsoft.com/office/officeart/2008/layout/LinedList"/>
    <dgm:cxn modelId="{8C7CD047-60B7-4AFD-8090-B529D0733AB3}" type="presParOf" srcId="{6A602982-BA41-4F69-AE9C-9486584F6136}" destId="{49F5C251-A6F4-47A9-90F0-D6ACF807C356}" srcOrd="1" destOrd="0" presId="urn:microsoft.com/office/officeart/2008/layout/LinedList"/>
    <dgm:cxn modelId="{A67B0194-0234-405D-8EE3-32F465916A28}" type="presParOf" srcId="{49F5C251-A6F4-47A9-90F0-D6ACF807C356}" destId="{06E92B4B-5904-4900-B7E2-7F8158A99246}" srcOrd="0" destOrd="0" presId="urn:microsoft.com/office/officeart/2008/layout/LinedList"/>
    <dgm:cxn modelId="{09851C9E-E21B-4FDA-AB7F-F7D1AFF4B572}" type="presParOf" srcId="{49F5C251-A6F4-47A9-90F0-D6ACF807C356}" destId="{959AC6C6-E5A2-4F4C-AB25-1D5A3B120ECC}" srcOrd="1" destOrd="0" presId="urn:microsoft.com/office/officeart/2008/layout/LinedList"/>
    <dgm:cxn modelId="{D76DCDD5-46D5-4CF9-BD27-245DE3DD265D}" type="presParOf" srcId="{6A602982-BA41-4F69-AE9C-9486584F6136}" destId="{3FE859D9-3983-4CCA-B04D-83FF05F2BFE3}" srcOrd="2" destOrd="0" presId="urn:microsoft.com/office/officeart/2008/layout/LinedList"/>
    <dgm:cxn modelId="{7CDE3DD8-91C0-4B3E-86ED-DC8452A36447}" type="presParOf" srcId="{6A602982-BA41-4F69-AE9C-9486584F6136}" destId="{791B58DC-3C42-4C21-95DC-27FF9D48DD37}" srcOrd="3" destOrd="0" presId="urn:microsoft.com/office/officeart/2008/layout/LinedList"/>
    <dgm:cxn modelId="{3B0E579A-56AF-4E87-BD25-7BD6423B6F5D}" type="presParOf" srcId="{791B58DC-3C42-4C21-95DC-27FF9D48DD37}" destId="{6CE9DE2C-1DD8-4CA5-B48C-E3936F5D280D}" srcOrd="0" destOrd="0" presId="urn:microsoft.com/office/officeart/2008/layout/LinedList"/>
    <dgm:cxn modelId="{B71D5B23-74EF-4BA3-868F-8963321BB330}" type="presParOf" srcId="{791B58DC-3C42-4C21-95DC-27FF9D48DD37}" destId="{443A2384-A581-4CFC-AF00-3707F76DC870}" srcOrd="1" destOrd="0" presId="urn:microsoft.com/office/officeart/2008/layout/LinedList"/>
    <dgm:cxn modelId="{F61170B9-D774-45B0-97CE-EB0D6F8836B3}" type="presParOf" srcId="{6A602982-BA41-4F69-AE9C-9486584F6136}" destId="{1A51023F-A893-4D0F-B78E-921353B37E1E}" srcOrd="4" destOrd="0" presId="urn:microsoft.com/office/officeart/2008/layout/LinedList"/>
    <dgm:cxn modelId="{2E5BACEC-F3D6-4581-97AC-38A574B69834}" type="presParOf" srcId="{6A602982-BA41-4F69-AE9C-9486584F6136}" destId="{E4B50FE3-DB77-4621-9EE8-62DABDC1EFBB}" srcOrd="5" destOrd="0" presId="urn:microsoft.com/office/officeart/2008/layout/LinedList"/>
    <dgm:cxn modelId="{D58C8848-77CC-4AA4-AF0D-5E9065AEBFD7}" type="presParOf" srcId="{E4B50FE3-DB77-4621-9EE8-62DABDC1EFBB}" destId="{A2F6599A-8A70-4510-A531-2E7FA67D0993}" srcOrd="0" destOrd="0" presId="urn:microsoft.com/office/officeart/2008/layout/LinedList"/>
    <dgm:cxn modelId="{374D204B-A986-48BA-B030-32011841988C}" type="presParOf" srcId="{E4B50FE3-DB77-4621-9EE8-62DABDC1EFBB}" destId="{4C7360BE-315A-40CB-A9CE-316155943DFF}" srcOrd="1" destOrd="0" presId="urn:microsoft.com/office/officeart/2008/layout/LinedList"/>
    <dgm:cxn modelId="{D82D6435-AE4F-4E89-9710-87DA151F6D7D}" type="presParOf" srcId="{6A602982-BA41-4F69-AE9C-9486584F6136}" destId="{C96FA41A-2712-4FDB-BF52-45A33A5AF3D1}" srcOrd="6" destOrd="0" presId="urn:microsoft.com/office/officeart/2008/layout/LinedList"/>
    <dgm:cxn modelId="{147C2315-E376-4DD9-9406-EAFA4128BFB2}" type="presParOf" srcId="{6A602982-BA41-4F69-AE9C-9486584F6136}" destId="{4F88F798-CAE7-462F-81D9-C33D59EB7679}" srcOrd="7" destOrd="0" presId="urn:microsoft.com/office/officeart/2008/layout/LinedList"/>
    <dgm:cxn modelId="{86BD5F30-6BE2-406A-99F1-39A2A207B6E6}" type="presParOf" srcId="{4F88F798-CAE7-462F-81D9-C33D59EB7679}" destId="{D2D28223-F31D-494B-9645-F4098D1D5278}" srcOrd="0" destOrd="0" presId="urn:microsoft.com/office/officeart/2008/layout/LinedList"/>
    <dgm:cxn modelId="{7BD3047C-BDC6-4633-87B6-0997090954FC}" type="presParOf" srcId="{4F88F798-CAE7-462F-81D9-C33D59EB7679}" destId="{AAAB3A1D-84EF-47B7-9831-C1C612A6474E}" srcOrd="1" destOrd="0" presId="urn:microsoft.com/office/officeart/2008/layout/LinedList"/>
    <dgm:cxn modelId="{A4808C9E-878F-455F-B6A3-9A30E7BE9533}" type="presParOf" srcId="{6A602982-BA41-4F69-AE9C-9486584F6136}" destId="{BE510821-79D7-43F9-B27E-45F367FD8685}" srcOrd="8" destOrd="0" presId="urn:microsoft.com/office/officeart/2008/layout/LinedList"/>
    <dgm:cxn modelId="{704D3669-7628-410C-A4C8-20F464B1F88F}" type="presParOf" srcId="{6A602982-BA41-4F69-AE9C-9486584F6136}" destId="{CCAA5516-1F6C-4E21-8A44-702C43F06037}" srcOrd="9" destOrd="0" presId="urn:microsoft.com/office/officeart/2008/layout/LinedList"/>
    <dgm:cxn modelId="{BEDCB9B1-0943-427B-A63F-CB170013010C}" type="presParOf" srcId="{CCAA5516-1F6C-4E21-8A44-702C43F06037}" destId="{0084127E-51D0-4F3A-BA95-6DD94FE6E3E4}" srcOrd="0" destOrd="0" presId="urn:microsoft.com/office/officeart/2008/layout/LinedList"/>
    <dgm:cxn modelId="{72D5D006-2C2A-4FF5-94BF-45FE1BF84E66}" type="presParOf" srcId="{CCAA5516-1F6C-4E21-8A44-702C43F06037}" destId="{EE0F1B1C-A3E4-40EF-99E0-BDFEC44655D4}" srcOrd="1" destOrd="0" presId="urn:microsoft.com/office/officeart/2008/layout/LinedList"/>
    <dgm:cxn modelId="{04F529B9-7B92-4494-9B09-5BD6F61B0C8C}" type="presParOf" srcId="{6A602982-BA41-4F69-AE9C-9486584F6136}" destId="{672D3F86-8110-4D43-877B-34863BE11FAA}" srcOrd="10" destOrd="0" presId="urn:microsoft.com/office/officeart/2008/layout/LinedList"/>
    <dgm:cxn modelId="{01271988-76A9-4928-9086-0AB3FCC160EB}" type="presParOf" srcId="{6A602982-BA41-4F69-AE9C-9486584F6136}" destId="{30978332-1B54-4339-8A99-97E792C3CEF9}" srcOrd="11" destOrd="0" presId="urn:microsoft.com/office/officeart/2008/layout/LinedList"/>
    <dgm:cxn modelId="{A20962E5-EA49-46F0-9076-C19496BBE121}" type="presParOf" srcId="{30978332-1B54-4339-8A99-97E792C3CEF9}" destId="{25132816-FFFE-48B8-A712-FE8B64098C61}" srcOrd="0" destOrd="0" presId="urn:microsoft.com/office/officeart/2008/layout/LinedList"/>
    <dgm:cxn modelId="{3FA82514-8D82-4601-9136-0501EBCD7AF6}" type="presParOf" srcId="{30978332-1B54-4339-8A99-97E792C3CEF9}" destId="{3985B85A-4675-41EA-B0F3-75B57A16AEB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CA5AB-E0E5-430F-A684-7EAE8265720A}">
      <dsp:nvSpPr>
        <dsp:cNvPr id="0" name=""/>
        <dsp:cNvSpPr/>
      </dsp:nvSpPr>
      <dsp:spPr>
        <a:xfrm>
          <a:off x="0" y="35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E92B4B-5904-4900-B7E2-7F8158A99246}">
      <dsp:nvSpPr>
        <dsp:cNvPr id="0" name=""/>
        <dsp:cNvSpPr/>
      </dsp:nvSpPr>
      <dsp:spPr>
        <a:xfrm>
          <a:off x="0" y="356"/>
          <a:ext cx="10515600" cy="73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nl-NL" sz="3100" kern="1200"/>
            <a:t>Theorie goed werk (3 E’s)</a:t>
          </a:r>
          <a:endParaRPr lang="en-US" sz="3100" kern="1200" dirty="0"/>
        </a:p>
      </dsp:txBody>
      <dsp:txXfrm>
        <a:off x="0" y="356"/>
        <a:ext cx="10515600" cy="733013"/>
      </dsp:txXfrm>
    </dsp:sp>
    <dsp:sp modelId="{3FE859D9-3983-4CCA-B04D-83FF05F2BFE3}">
      <dsp:nvSpPr>
        <dsp:cNvPr id="0" name=""/>
        <dsp:cNvSpPr/>
      </dsp:nvSpPr>
      <dsp:spPr>
        <a:xfrm>
          <a:off x="0" y="7333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E9DE2C-1DD8-4CA5-B48C-E3936F5D280D}">
      <dsp:nvSpPr>
        <dsp:cNvPr id="0" name=""/>
        <dsp:cNvSpPr/>
      </dsp:nvSpPr>
      <dsp:spPr>
        <a:xfrm>
          <a:off x="0" y="733369"/>
          <a:ext cx="10515600" cy="73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nl-NL" sz="3100" kern="1200"/>
            <a:t>Theorie identiteitsontwikkeling</a:t>
          </a:r>
          <a:endParaRPr lang="en-US" sz="3100" kern="1200"/>
        </a:p>
      </dsp:txBody>
      <dsp:txXfrm>
        <a:off x="0" y="733369"/>
        <a:ext cx="10515600" cy="733013"/>
      </dsp:txXfrm>
    </dsp:sp>
    <dsp:sp modelId="{1A51023F-A893-4D0F-B78E-921353B37E1E}">
      <dsp:nvSpPr>
        <dsp:cNvPr id="0" name=""/>
        <dsp:cNvSpPr/>
      </dsp:nvSpPr>
      <dsp:spPr>
        <a:xfrm>
          <a:off x="0" y="14663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F6599A-8A70-4510-A531-2E7FA67D0993}">
      <dsp:nvSpPr>
        <dsp:cNvPr id="0" name=""/>
        <dsp:cNvSpPr/>
      </dsp:nvSpPr>
      <dsp:spPr>
        <a:xfrm>
          <a:off x="0" y="1466383"/>
          <a:ext cx="10432421" cy="685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nl-NL" sz="3100" kern="1200" dirty="0"/>
            <a:t>Theorie actief gemotiveerd blijven</a:t>
          </a:r>
        </a:p>
      </dsp:txBody>
      <dsp:txXfrm>
        <a:off x="0" y="1466383"/>
        <a:ext cx="10432421" cy="685558"/>
      </dsp:txXfrm>
    </dsp:sp>
    <dsp:sp modelId="{C96FA41A-2712-4FDB-BF52-45A33A5AF3D1}">
      <dsp:nvSpPr>
        <dsp:cNvPr id="0" name=""/>
        <dsp:cNvSpPr/>
      </dsp:nvSpPr>
      <dsp:spPr>
        <a:xfrm>
          <a:off x="0" y="21519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D28223-F31D-494B-9645-F4098D1D5278}">
      <dsp:nvSpPr>
        <dsp:cNvPr id="0" name=""/>
        <dsp:cNvSpPr/>
      </dsp:nvSpPr>
      <dsp:spPr>
        <a:xfrm>
          <a:off x="0" y="2151941"/>
          <a:ext cx="10515600" cy="73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nl-NL" sz="3100" kern="1200" dirty="0"/>
            <a:t>Theorie </a:t>
          </a:r>
          <a:r>
            <a:rPr lang="nl-NL" sz="3100" kern="1200" dirty="0" err="1"/>
            <a:t>Growth</a:t>
          </a:r>
          <a:r>
            <a:rPr lang="nl-NL" sz="3100" kern="1200" dirty="0"/>
            <a:t> en </a:t>
          </a:r>
          <a:r>
            <a:rPr lang="nl-NL" sz="3100" kern="1200" dirty="0" err="1"/>
            <a:t>fixed</a:t>
          </a:r>
          <a:r>
            <a:rPr lang="nl-NL" sz="3100" kern="1200" dirty="0"/>
            <a:t> </a:t>
          </a:r>
          <a:r>
            <a:rPr lang="nl-NL" sz="3100" kern="1200" dirty="0" err="1"/>
            <a:t>mindset</a:t>
          </a:r>
          <a:endParaRPr lang="nl-NL" sz="3100" kern="1200" dirty="0"/>
        </a:p>
      </dsp:txBody>
      <dsp:txXfrm>
        <a:off x="0" y="2151941"/>
        <a:ext cx="10515600" cy="733013"/>
      </dsp:txXfrm>
    </dsp:sp>
    <dsp:sp modelId="{BE510821-79D7-43F9-B27E-45F367FD8685}">
      <dsp:nvSpPr>
        <dsp:cNvPr id="0" name=""/>
        <dsp:cNvSpPr/>
      </dsp:nvSpPr>
      <dsp:spPr>
        <a:xfrm>
          <a:off x="0" y="28849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84127E-51D0-4F3A-BA95-6DD94FE6E3E4}">
      <dsp:nvSpPr>
        <dsp:cNvPr id="0" name=""/>
        <dsp:cNvSpPr/>
      </dsp:nvSpPr>
      <dsp:spPr>
        <a:xfrm>
          <a:off x="0" y="2884954"/>
          <a:ext cx="10515600" cy="73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nl-NL" sz="3100" kern="1200" dirty="0"/>
            <a:t>Theorie </a:t>
          </a:r>
          <a:r>
            <a:rPr lang="nl-NL" sz="3100" kern="1200"/>
            <a:t>Transactionele Analyse</a:t>
          </a:r>
          <a:endParaRPr lang="en-US" sz="3100" kern="1200" dirty="0"/>
        </a:p>
      </dsp:txBody>
      <dsp:txXfrm>
        <a:off x="0" y="2884954"/>
        <a:ext cx="10515600" cy="733013"/>
      </dsp:txXfrm>
    </dsp:sp>
    <dsp:sp modelId="{672D3F86-8110-4D43-877B-34863BE11FAA}">
      <dsp:nvSpPr>
        <dsp:cNvPr id="0" name=""/>
        <dsp:cNvSpPr/>
      </dsp:nvSpPr>
      <dsp:spPr>
        <a:xfrm>
          <a:off x="0" y="361796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132816-FFFE-48B8-A712-FE8B64098C61}">
      <dsp:nvSpPr>
        <dsp:cNvPr id="0" name=""/>
        <dsp:cNvSpPr/>
      </dsp:nvSpPr>
      <dsp:spPr>
        <a:xfrm>
          <a:off x="0" y="3617968"/>
          <a:ext cx="10515600" cy="73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nl-NL" sz="3100" kern="1200" dirty="0"/>
            <a:t>Werkvorm schaalvragen </a:t>
          </a:r>
          <a:endParaRPr lang="en-US" sz="3100" kern="1200" dirty="0"/>
        </a:p>
      </dsp:txBody>
      <dsp:txXfrm>
        <a:off x="0" y="3617968"/>
        <a:ext cx="10515600" cy="73301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775CD6-9069-0B4B-03F5-57C626C144E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6A5F599-4F61-D90E-644D-F3CC4AE21C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F6BC256-B627-295B-FD50-C49407B44D36}"/>
              </a:ext>
            </a:extLst>
          </p:cNvPr>
          <p:cNvSpPr>
            <a:spLocks noGrp="1"/>
          </p:cNvSpPr>
          <p:nvPr>
            <p:ph type="dt" sz="half" idx="10"/>
          </p:nvPr>
        </p:nvSpPr>
        <p:spPr/>
        <p:txBody>
          <a:bodyPr/>
          <a:lstStyle/>
          <a:p>
            <a:fld id="{7C6FB287-20EF-4E60-A0AC-B8256B685F82}" type="datetimeFigureOut">
              <a:rPr lang="nl-NL" smtClean="0"/>
              <a:t>12-1-2023</a:t>
            </a:fld>
            <a:endParaRPr lang="nl-NL"/>
          </a:p>
        </p:txBody>
      </p:sp>
      <p:sp>
        <p:nvSpPr>
          <p:cNvPr id="5" name="Tijdelijke aanduiding voor voettekst 4">
            <a:extLst>
              <a:ext uri="{FF2B5EF4-FFF2-40B4-BE49-F238E27FC236}">
                <a16:creationId xmlns:a16="http://schemas.microsoft.com/office/drawing/2014/main" id="{DEBDD2C5-19C4-F720-969C-49CCF427EC1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A0674CC-B359-FF5A-601C-0EBB22AD78BC}"/>
              </a:ext>
            </a:extLst>
          </p:cNvPr>
          <p:cNvSpPr>
            <a:spLocks noGrp="1"/>
          </p:cNvSpPr>
          <p:nvPr>
            <p:ph type="sldNum" sz="quarter" idx="12"/>
          </p:nvPr>
        </p:nvSpPr>
        <p:spPr/>
        <p:txBody>
          <a:bodyPr/>
          <a:lstStyle/>
          <a:p>
            <a:fld id="{ACE1E362-1E61-430A-919C-D1E0B4896206}" type="slidenum">
              <a:rPr lang="nl-NL" smtClean="0"/>
              <a:t>‹nr.›</a:t>
            </a:fld>
            <a:endParaRPr lang="nl-NL"/>
          </a:p>
        </p:txBody>
      </p:sp>
    </p:spTree>
    <p:extLst>
      <p:ext uri="{BB962C8B-B14F-4D97-AF65-F5344CB8AC3E}">
        <p14:creationId xmlns:p14="http://schemas.microsoft.com/office/powerpoint/2010/main" val="4128592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7EF691-B49F-8730-58C5-170957C00E6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36A3118-C891-B055-CE56-4FB86A2DAAC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46F0147-662A-646D-9867-EDD48E3AE66B}"/>
              </a:ext>
            </a:extLst>
          </p:cNvPr>
          <p:cNvSpPr>
            <a:spLocks noGrp="1"/>
          </p:cNvSpPr>
          <p:nvPr>
            <p:ph type="dt" sz="half" idx="10"/>
          </p:nvPr>
        </p:nvSpPr>
        <p:spPr/>
        <p:txBody>
          <a:bodyPr/>
          <a:lstStyle/>
          <a:p>
            <a:fld id="{7C6FB287-20EF-4E60-A0AC-B8256B685F82}" type="datetimeFigureOut">
              <a:rPr lang="nl-NL" smtClean="0"/>
              <a:t>12-1-2023</a:t>
            </a:fld>
            <a:endParaRPr lang="nl-NL"/>
          </a:p>
        </p:txBody>
      </p:sp>
      <p:sp>
        <p:nvSpPr>
          <p:cNvPr id="5" name="Tijdelijke aanduiding voor voettekst 4">
            <a:extLst>
              <a:ext uri="{FF2B5EF4-FFF2-40B4-BE49-F238E27FC236}">
                <a16:creationId xmlns:a16="http://schemas.microsoft.com/office/drawing/2014/main" id="{D9043A87-F4E0-25F0-183E-6361CF2AAD7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F37CEEF-B9AC-6B61-B1B0-D55F7DF71DE6}"/>
              </a:ext>
            </a:extLst>
          </p:cNvPr>
          <p:cNvSpPr>
            <a:spLocks noGrp="1"/>
          </p:cNvSpPr>
          <p:nvPr>
            <p:ph type="sldNum" sz="quarter" idx="12"/>
          </p:nvPr>
        </p:nvSpPr>
        <p:spPr/>
        <p:txBody>
          <a:bodyPr/>
          <a:lstStyle/>
          <a:p>
            <a:fld id="{ACE1E362-1E61-430A-919C-D1E0B4896206}" type="slidenum">
              <a:rPr lang="nl-NL" smtClean="0"/>
              <a:t>‹nr.›</a:t>
            </a:fld>
            <a:endParaRPr lang="nl-NL"/>
          </a:p>
        </p:txBody>
      </p:sp>
    </p:spTree>
    <p:extLst>
      <p:ext uri="{BB962C8B-B14F-4D97-AF65-F5344CB8AC3E}">
        <p14:creationId xmlns:p14="http://schemas.microsoft.com/office/powerpoint/2010/main" val="270730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692CB39-D41E-2B83-B3CC-A6154D58F81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715A880-01A3-9B0E-E840-B685CB586D3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9BC6AAD-D672-00AC-09F1-1839426576C8}"/>
              </a:ext>
            </a:extLst>
          </p:cNvPr>
          <p:cNvSpPr>
            <a:spLocks noGrp="1"/>
          </p:cNvSpPr>
          <p:nvPr>
            <p:ph type="dt" sz="half" idx="10"/>
          </p:nvPr>
        </p:nvSpPr>
        <p:spPr/>
        <p:txBody>
          <a:bodyPr/>
          <a:lstStyle/>
          <a:p>
            <a:fld id="{7C6FB287-20EF-4E60-A0AC-B8256B685F82}" type="datetimeFigureOut">
              <a:rPr lang="nl-NL" smtClean="0"/>
              <a:t>12-1-2023</a:t>
            </a:fld>
            <a:endParaRPr lang="nl-NL"/>
          </a:p>
        </p:txBody>
      </p:sp>
      <p:sp>
        <p:nvSpPr>
          <p:cNvPr id="5" name="Tijdelijke aanduiding voor voettekst 4">
            <a:extLst>
              <a:ext uri="{FF2B5EF4-FFF2-40B4-BE49-F238E27FC236}">
                <a16:creationId xmlns:a16="http://schemas.microsoft.com/office/drawing/2014/main" id="{C15E6844-D1CD-1D7D-DA38-B7BDB5939F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F12F184-B01C-D3D2-E68C-A7670288C109}"/>
              </a:ext>
            </a:extLst>
          </p:cNvPr>
          <p:cNvSpPr>
            <a:spLocks noGrp="1"/>
          </p:cNvSpPr>
          <p:nvPr>
            <p:ph type="sldNum" sz="quarter" idx="12"/>
          </p:nvPr>
        </p:nvSpPr>
        <p:spPr/>
        <p:txBody>
          <a:bodyPr/>
          <a:lstStyle/>
          <a:p>
            <a:fld id="{ACE1E362-1E61-430A-919C-D1E0B4896206}" type="slidenum">
              <a:rPr lang="nl-NL" smtClean="0"/>
              <a:t>‹nr.›</a:t>
            </a:fld>
            <a:endParaRPr lang="nl-NL"/>
          </a:p>
        </p:txBody>
      </p:sp>
    </p:spTree>
    <p:extLst>
      <p:ext uri="{BB962C8B-B14F-4D97-AF65-F5344CB8AC3E}">
        <p14:creationId xmlns:p14="http://schemas.microsoft.com/office/powerpoint/2010/main" val="2082926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F5DFCD-59BB-F2C1-3F23-E6A11E9F8EE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A3032F4-5C35-B1B3-DC31-B9A4851B7BC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A20A7C1-8669-BED2-89E5-E2CEAF337DFC}"/>
              </a:ext>
            </a:extLst>
          </p:cNvPr>
          <p:cNvSpPr>
            <a:spLocks noGrp="1"/>
          </p:cNvSpPr>
          <p:nvPr>
            <p:ph type="dt" sz="half" idx="10"/>
          </p:nvPr>
        </p:nvSpPr>
        <p:spPr/>
        <p:txBody>
          <a:bodyPr/>
          <a:lstStyle/>
          <a:p>
            <a:fld id="{7C6FB287-20EF-4E60-A0AC-B8256B685F82}" type="datetimeFigureOut">
              <a:rPr lang="nl-NL" smtClean="0"/>
              <a:t>12-1-2023</a:t>
            </a:fld>
            <a:endParaRPr lang="nl-NL"/>
          </a:p>
        </p:txBody>
      </p:sp>
      <p:sp>
        <p:nvSpPr>
          <p:cNvPr id="5" name="Tijdelijke aanduiding voor voettekst 4">
            <a:extLst>
              <a:ext uri="{FF2B5EF4-FFF2-40B4-BE49-F238E27FC236}">
                <a16:creationId xmlns:a16="http://schemas.microsoft.com/office/drawing/2014/main" id="{52B58B41-4FD6-09AC-150D-81A11F02781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362749B-2848-467A-2F7E-19F46050C10C}"/>
              </a:ext>
            </a:extLst>
          </p:cNvPr>
          <p:cNvSpPr>
            <a:spLocks noGrp="1"/>
          </p:cNvSpPr>
          <p:nvPr>
            <p:ph type="sldNum" sz="quarter" idx="12"/>
          </p:nvPr>
        </p:nvSpPr>
        <p:spPr/>
        <p:txBody>
          <a:bodyPr/>
          <a:lstStyle/>
          <a:p>
            <a:fld id="{ACE1E362-1E61-430A-919C-D1E0B4896206}" type="slidenum">
              <a:rPr lang="nl-NL" smtClean="0"/>
              <a:t>‹nr.›</a:t>
            </a:fld>
            <a:endParaRPr lang="nl-NL"/>
          </a:p>
        </p:txBody>
      </p:sp>
    </p:spTree>
    <p:extLst>
      <p:ext uri="{BB962C8B-B14F-4D97-AF65-F5344CB8AC3E}">
        <p14:creationId xmlns:p14="http://schemas.microsoft.com/office/powerpoint/2010/main" val="2442220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4EEA23-B715-3433-1B98-261ED24A570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BF07D27-663B-F45D-0D44-B9A34A204D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14B980F-D00F-EAA7-2AB1-1151C4EB3085}"/>
              </a:ext>
            </a:extLst>
          </p:cNvPr>
          <p:cNvSpPr>
            <a:spLocks noGrp="1"/>
          </p:cNvSpPr>
          <p:nvPr>
            <p:ph type="dt" sz="half" idx="10"/>
          </p:nvPr>
        </p:nvSpPr>
        <p:spPr/>
        <p:txBody>
          <a:bodyPr/>
          <a:lstStyle/>
          <a:p>
            <a:fld id="{7C6FB287-20EF-4E60-A0AC-B8256B685F82}" type="datetimeFigureOut">
              <a:rPr lang="nl-NL" smtClean="0"/>
              <a:t>12-1-2023</a:t>
            </a:fld>
            <a:endParaRPr lang="nl-NL"/>
          </a:p>
        </p:txBody>
      </p:sp>
      <p:sp>
        <p:nvSpPr>
          <p:cNvPr id="5" name="Tijdelijke aanduiding voor voettekst 4">
            <a:extLst>
              <a:ext uri="{FF2B5EF4-FFF2-40B4-BE49-F238E27FC236}">
                <a16:creationId xmlns:a16="http://schemas.microsoft.com/office/drawing/2014/main" id="{4F243605-1967-3456-74D0-39BAB80C064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E9A517E-8593-A5B6-D90B-FF3B0AC8FD67}"/>
              </a:ext>
            </a:extLst>
          </p:cNvPr>
          <p:cNvSpPr>
            <a:spLocks noGrp="1"/>
          </p:cNvSpPr>
          <p:nvPr>
            <p:ph type="sldNum" sz="quarter" idx="12"/>
          </p:nvPr>
        </p:nvSpPr>
        <p:spPr/>
        <p:txBody>
          <a:bodyPr/>
          <a:lstStyle/>
          <a:p>
            <a:fld id="{ACE1E362-1E61-430A-919C-D1E0B4896206}" type="slidenum">
              <a:rPr lang="nl-NL" smtClean="0"/>
              <a:t>‹nr.›</a:t>
            </a:fld>
            <a:endParaRPr lang="nl-NL"/>
          </a:p>
        </p:txBody>
      </p:sp>
    </p:spTree>
    <p:extLst>
      <p:ext uri="{BB962C8B-B14F-4D97-AF65-F5344CB8AC3E}">
        <p14:creationId xmlns:p14="http://schemas.microsoft.com/office/powerpoint/2010/main" val="550329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516135-051A-47B7-A901-5CC47E28ECC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CCA83D3-6A83-3133-0632-8F175DC8371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7AE07C6-4891-CB95-340B-FACA2B9F528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1CA1FD5-97EB-1BF3-D728-D2D7D4BF530B}"/>
              </a:ext>
            </a:extLst>
          </p:cNvPr>
          <p:cNvSpPr>
            <a:spLocks noGrp="1"/>
          </p:cNvSpPr>
          <p:nvPr>
            <p:ph type="dt" sz="half" idx="10"/>
          </p:nvPr>
        </p:nvSpPr>
        <p:spPr/>
        <p:txBody>
          <a:bodyPr/>
          <a:lstStyle/>
          <a:p>
            <a:fld id="{7C6FB287-20EF-4E60-A0AC-B8256B685F82}" type="datetimeFigureOut">
              <a:rPr lang="nl-NL" smtClean="0"/>
              <a:t>12-1-2023</a:t>
            </a:fld>
            <a:endParaRPr lang="nl-NL"/>
          </a:p>
        </p:txBody>
      </p:sp>
      <p:sp>
        <p:nvSpPr>
          <p:cNvPr id="6" name="Tijdelijke aanduiding voor voettekst 5">
            <a:extLst>
              <a:ext uri="{FF2B5EF4-FFF2-40B4-BE49-F238E27FC236}">
                <a16:creationId xmlns:a16="http://schemas.microsoft.com/office/drawing/2014/main" id="{743B198F-192B-2551-D459-A3FA871E4A7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6DE6E5C-A27E-7676-4220-AF1DD4A1FE8D}"/>
              </a:ext>
            </a:extLst>
          </p:cNvPr>
          <p:cNvSpPr>
            <a:spLocks noGrp="1"/>
          </p:cNvSpPr>
          <p:nvPr>
            <p:ph type="sldNum" sz="quarter" idx="12"/>
          </p:nvPr>
        </p:nvSpPr>
        <p:spPr/>
        <p:txBody>
          <a:bodyPr/>
          <a:lstStyle/>
          <a:p>
            <a:fld id="{ACE1E362-1E61-430A-919C-D1E0B4896206}" type="slidenum">
              <a:rPr lang="nl-NL" smtClean="0"/>
              <a:t>‹nr.›</a:t>
            </a:fld>
            <a:endParaRPr lang="nl-NL"/>
          </a:p>
        </p:txBody>
      </p:sp>
    </p:spTree>
    <p:extLst>
      <p:ext uri="{BB962C8B-B14F-4D97-AF65-F5344CB8AC3E}">
        <p14:creationId xmlns:p14="http://schemas.microsoft.com/office/powerpoint/2010/main" val="1626437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26CC3C-8FD7-A276-223E-10A81AE6B2D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27C33E7-ABBA-6F83-BD1A-FE8D58DB71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528172D-F22A-4189-3DCB-F7D3A6BCDA6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F44B600-8F05-E7BE-AFCA-232576A21C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E96EACF-10AE-902A-5181-3D66CC40328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FCA61E8-FDAF-9CE6-5E5B-58217D13EF86}"/>
              </a:ext>
            </a:extLst>
          </p:cNvPr>
          <p:cNvSpPr>
            <a:spLocks noGrp="1"/>
          </p:cNvSpPr>
          <p:nvPr>
            <p:ph type="dt" sz="half" idx="10"/>
          </p:nvPr>
        </p:nvSpPr>
        <p:spPr/>
        <p:txBody>
          <a:bodyPr/>
          <a:lstStyle/>
          <a:p>
            <a:fld id="{7C6FB287-20EF-4E60-A0AC-B8256B685F82}" type="datetimeFigureOut">
              <a:rPr lang="nl-NL" smtClean="0"/>
              <a:t>12-1-2023</a:t>
            </a:fld>
            <a:endParaRPr lang="nl-NL"/>
          </a:p>
        </p:txBody>
      </p:sp>
      <p:sp>
        <p:nvSpPr>
          <p:cNvPr id="8" name="Tijdelijke aanduiding voor voettekst 7">
            <a:extLst>
              <a:ext uri="{FF2B5EF4-FFF2-40B4-BE49-F238E27FC236}">
                <a16:creationId xmlns:a16="http://schemas.microsoft.com/office/drawing/2014/main" id="{E7A71BA0-00B3-FFDF-585D-3AA9996003E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463BA0F-4C8C-291F-A631-EDCCA36D0397}"/>
              </a:ext>
            </a:extLst>
          </p:cNvPr>
          <p:cNvSpPr>
            <a:spLocks noGrp="1"/>
          </p:cNvSpPr>
          <p:nvPr>
            <p:ph type="sldNum" sz="quarter" idx="12"/>
          </p:nvPr>
        </p:nvSpPr>
        <p:spPr/>
        <p:txBody>
          <a:bodyPr/>
          <a:lstStyle/>
          <a:p>
            <a:fld id="{ACE1E362-1E61-430A-919C-D1E0B4896206}" type="slidenum">
              <a:rPr lang="nl-NL" smtClean="0"/>
              <a:t>‹nr.›</a:t>
            </a:fld>
            <a:endParaRPr lang="nl-NL"/>
          </a:p>
        </p:txBody>
      </p:sp>
    </p:spTree>
    <p:extLst>
      <p:ext uri="{BB962C8B-B14F-4D97-AF65-F5344CB8AC3E}">
        <p14:creationId xmlns:p14="http://schemas.microsoft.com/office/powerpoint/2010/main" val="104545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A07951-3BFA-C975-1359-A13706E5518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851F500-F966-9261-2833-335F12D5C429}"/>
              </a:ext>
            </a:extLst>
          </p:cNvPr>
          <p:cNvSpPr>
            <a:spLocks noGrp="1"/>
          </p:cNvSpPr>
          <p:nvPr>
            <p:ph type="dt" sz="half" idx="10"/>
          </p:nvPr>
        </p:nvSpPr>
        <p:spPr/>
        <p:txBody>
          <a:bodyPr/>
          <a:lstStyle/>
          <a:p>
            <a:fld id="{7C6FB287-20EF-4E60-A0AC-B8256B685F82}" type="datetimeFigureOut">
              <a:rPr lang="nl-NL" smtClean="0"/>
              <a:t>12-1-2023</a:t>
            </a:fld>
            <a:endParaRPr lang="nl-NL"/>
          </a:p>
        </p:txBody>
      </p:sp>
      <p:sp>
        <p:nvSpPr>
          <p:cNvPr id="4" name="Tijdelijke aanduiding voor voettekst 3">
            <a:extLst>
              <a:ext uri="{FF2B5EF4-FFF2-40B4-BE49-F238E27FC236}">
                <a16:creationId xmlns:a16="http://schemas.microsoft.com/office/drawing/2014/main" id="{53B7A938-4D9B-6791-CFA2-18D288B7DDF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D8079A4-4970-34C6-E5F1-327D5C478ECC}"/>
              </a:ext>
            </a:extLst>
          </p:cNvPr>
          <p:cNvSpPr>
            <a:spLocks noGrp="1"/>
          </p:cNvSpPr>
          <p:nvPr>
            <p:ph type="sldNum" sz="quarter" idx="12"/>
          </p:nvPr>
        </p:nvSpPr>
        <p:spPr/>
        <p:txBody>
          <a:bodyPr/>
          <a:lstStyle/>
          <a:p>
            <a:fld id="{ACE1E362-1E61-430A-919C-D1E0B4896206}" type="slidenum">
              <a:rPr lang="nl-NL" smtClean="0"/>
              <a:t>‹nr.›</a:t>
            </a:fld>
            <a:endParaRPr lang="nl-NL"/>
          </a:p>
        </p:txBody>
      </p:sp>
    </p:spTree>
    <p:extLst>
      <p:ext uri="{BB962C8B-B14F-4D97-AF65-F5344CB8AC3E}">
        <p14:creationId xmlns:p14="http://schemas.microsoft.com/office/powerpoint/2010/main" val="3153825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BAB568D-F23E-110F-45F3-709F7BF41154}"/>
              </a:ext>
            </a:extLst>
          </p:cNvPr>
          <p:cNvSpPr>
            <a:spLocks noGrp="1"/>
          </p:cNvSpPr>
          <p:nvPr>
            <p:ph type="dt" sz="half" idx="10"/>
          </p:nvPr>
        </p:nvSpPr>
        <p:spPr/>
        <p:txBody>
          <a:bodyPr/>
          <a:lstStyle/>
          <a:p>
            <a:fld id="{7C6FB287-20EF-4E60-A0AC-B8256B685F82}" type="datetimeFigureOut">
              <a:rPr lang="nl-NL" smtClean="0"/>
              <a:t>12-1-2023</a:t>
            </a:fld>
            <a:endParaRPr lang="nl-NL"/>
          </a:p>
        </p:txBody>
      </p:sp>
      <p:sp>
        <p:nvSpPr>
          <p:cNvPr id="3" name="Tijdelijke aanduiding voor voettekst 2">
            <a:extLst>
              <a:ext uri="{FF2B5EF4-FFF2-40B4-BE49-F238E27FC236}">
                <a16:creationId xmlns:a16="http://schemas.microsoft.com/office/drawing/2014/main" id="{7623F2DB-450E-06D3-32AE-2C69E202CCA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394F619-BA83-050F-1DF5-B01E32EE886C}"/>
              </a:ext>
            </a:extLst>
          </p:cNvPr>
          <p:cNvSpPr>
            <a:spLocks noGrp="1"/>
          </p:cNvSpPr>
          <p:nvPr>
            <p:ph type="sldNum" sz="quarter" idx="12"/>
          </p:nvPr>
        </p:nvSpPr>
        <p:spPr/>
        <p:txBody>
          <a:bodyPr/>
          <a:lstStyle/>
          <a:p>
            <a:fld id="{ACE1E362-1E61-430A-919C-D1E0B4896206}" type="slidenum">
              <a:rPr lang="nl-NL" smtClean="0"/>
              <a:t>‹nr.›</a:t>
            </a:fld>
            <a:endParaRPr lang="nl-NL"/>
          </a:p>
        </p:txBody>
      </p:sp>
    </p:spTree>
    <p:extLst>
      <p:ext uri="{BB962C8B-B14F-4D97-AF65-F5344CB8AC3E}">
        <p14:creationId xmlns:p14="http://schemas.microsoft.com/office/powerpoint/2010/main" val="438130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38C717-43F6-BA44-FFA2-A8B2292D6B0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40283BB-465E-2097-83CB-3847282876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6830853-296C-FE30-5D06-1B2DFA26B1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E6A7DCC-B35F-A305-1672-CC990E88CBBB}"/>
              </a:ext>
            </a:extLst>
          </p:cNvPr>
          <p:cNvSpPr>
            <a:spLocks noGrp="1"/>
          </p:cNvSpPr>
          <p:nvPr>
            <p:ph type="dt" sz="half" idx="10"/>
          </p:nvPr>
        </p:nvSpPr>
        <p:spPr/>
        <p:txBody>
          <a:bodyPr/>
          <a:lstStyle/>
          <a:p>
            <a:fld id="{7C6FB287-20EF-4E60-A0AC-B8256B685F82}" type="datetimeFigureOut">
              <a:rPr lang="nl-NL" smtClean="0"/>
              <a:t>12-1-2023</a:t>
            </a:fld>
            <a:endParaRPr lang="nl-NL"/>
          </a:p>
        </p:txBody>
      </p:sp>
      <p:sp>
        <p:nvSpPr>
          <p:cNvPr id="6" name="Tijdelijke aanduiding voor voettekst 5">
            <a:extLst>
              <a:ext uri="{FF2B5EF4-FFF2-40B4-BE49-F238E27FC236}">
                <a16:creationId xmlns:a16="http://schemas.microsoft.com/office/drawing/2014/main" id="{C4D23B3A-3187-3E56-1A32-4E60BBDAEC1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F7F3980-1E59-C056-D48C-D3FD44034E0F}"/>
              </a:ext>
            </a:extLst>
          </p:cNvPr>
          <p:cNvSpPr>
            <a:spLocks noGrp="1"/>
          </p:cNvSpPr>
          <p:nvPr>
            <p:ph type="sldNum" sz="quarter" idx="12"/>
          </p:nvPr>
        </p:nvSpPr>
        <p:spPr/>
        <p:txBody>
          <a:bodyPr/>
          <a:lstStyle/>
          <a:p>
            <a:fld id="{ACE1E362-1E61-430A-919C-D1E0B4896206}" type="slidenum">
              <a:rPr lang="nl-NL" smtClean="0"/>
              <a:t>‹nr.›</a:t>
            </a:fld>
            <a:endParaRPr lang="nl-NL"/>
          </a:p>
        </p:txBody>
      </p:sp>
    </p:spTree>
    <p:extLst>
      <p:ext uri="{BB962C8B-B14F-4D97-AF65-F5344CB8AC3E}">
        <p14:creationId xmlns:p14="http://schemas.microsoft.com/office/powerpoint/2010/main" val="1169250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C3E992-4712-3ED7-BA97-C3A7768B590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66172A4-7BA1-9DCC-CEC6-BFD77F8E9A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9867F28-E124-1AE7-9F6D-4D35C794B8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BDA437B-C50E-6E50-D742-56C96913A28F}"/>
              </a:ext>
            </a:extLst>
          </p:cNvPr>
          <p:cNvSpPr>
            <a:spLocks noGrp="1"/>
          </p:cNvSpPr>
          <p:nvPr>
            <p:ph type="dt" sz="half" idx="10"/>
          </p:nvPr>
        </p:nvSpPr>
        <p:spPr/>
        <p:txBody>
          <a:bodyPr/>
          <a:lstStyle/>
          <a:p>
            <a:fld id="{7C6FB287-20EF-4E60-A0AC-B8256B685F82}" type="datetimeFigureOut">
              <a:rPr lang="nl-NL" smtClean="0"/>
              <a:t>12-1-2023</a:t>
            </a:fld>
            <a:endParaRPr lang="nl-NL"/>
          </a:p>
        </p:txBody>
      </p:sp>
      <p:sp>
        <p:nvSpPr>
          <p:cNvPr id="6" name="Tijdelijke aanduiding voor voettekst 5">
            <a:extLst>
              <a:ext uri="{FF2B5EF4-FFF2-40B4-BE49-F238E27FC236}">
                <a16:creationId xmlns:a16="http://schemas.microsoft.com/office/drawing/2014/main" id="{A29B12BF-E879-AE1D-5C10-562A1AB597C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B13BF67-0DA7-6BCE-035A-03FECE58AF0F}"/>
              </a:ext>
            </a:extLst>
          </p:cNvPr>
          <p:cNvSpPr>
            <a:spLocks noGrp="1"/>
          </p:cNvSpPr>
          <p:nvPr>
            <p:ph type="sldNum" sz="quarter" idx="12"/>
          </p:nvPr>
        </p:nvSpPr>
        <p:spPr/>
        <p:txBody>
          <a:bodyPr/>
          <a:lstStyle/>
          <a:p>
            <a:fld id="{ACE1E362-1E61-430A-919C-D1E0B4896206}" type="slidenum">
              <a:rPr lang="nl-NL" smtClean="0"/>
              <a:t>‹nr.›</a:t>
            </a:fld>
            <a:endParaRPr lang="nl-NL"/>
          </a:p>
        </p:txBody>
      </p:sp>
    </p:spTree>
    <p:extLst>
      <p:ext uri="{BB962C8B-B14F-4D97-AF65-F5344CB8AC3E}">
        <p14:creationId xmlns:p14="http://schemas.microsoft.com/office/powerpoint/2010/main" val="3073376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6CA7AF8-8846-E4A7-CAA2-756D57871B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55E5450-E54E-2EC8-CBB3-671C1AAEFB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863228C-4AA8-3AF8-3183-5329876D48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6FB287-20EF-4E60-A0AC-B8256B685F82}" type="datetimeFigureOut">
              <a:rPr lang="nl-NL" smtClean="0"/>
              <a:t>12-1-2023</a:t>
            </a:fld>
            <a:endParaRPr lang="nl-NL"/>
          </a:p>
        </p:txBody>
      </p:sp>
      <p:sp>
        <p:nvSpPr>
          <p:cNvPr id="5" name="Tijdelijke aanduiding voor voettekst 4">
            <a:extLst>
              <a:ext uri="{FF2B5EF4-FFF2-40B4-BE49-F238E27FC236}">
                <a16:creationId xmlns:a16="http://schemas.microsoft.com/office/drawing/2014/main" id="{6C00D877-4B97-4403-0A30-0781C3E3E5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71C1330-F101-03E2-6874-67DADEC60C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1E362-1E61-430A-919C-D1E0B4896206}" type="slidenum">
              <a:rPr lang="nl-NL" smtClean="0"/>
              <a:t>‹nr.›</a:t>
            </a:fld>
            <a:endParaRPr lang="nl-NL"/>
          </a:p>
        </p:txBody>
      </p:sp>
    </p:spTree>
    <p:extLst>
      <p:ext uri="{BB962C8B-B14F-4D97-AF65-F5344CB8AC3E}">
        <p14:creationId xmlns:p14="http://schemas.microsoft.com/office/powerpoint/2010/main" val="761913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aAW8GLdcles?feature=oembed"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F5c7eoC8cBE?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2" name="Rectangle 104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mmeloord, Espelerlaan | ROC Friese Poort">
            <a:extLst>
              <a:ext uri="{FF2B5EF4-FFF2-40B4-BE49-F238E27FC236}">
                <a16:creationId xmlns:a16="http://schemas.microsoft.com/office/drawing/2014/main" id="{22308CE7-C529-0298-95E1-48598D0EDD3C}"/>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b="15730"/>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7B9C4D92-F96A-4101-678D-1D2686E28793}"/>
              </a:ext>
            </a:extLst>
          </p:cNvPr>
          <p:cNvSpPr>
            <a:spLocks noGrp="1"/>
          </p:cNvSpPr>
          <p:nvPr>
            <p:ph type="title"/>
          </p:nvPr>
        </p:nvSpPr>
        <p:spPr>
          <a:xfrm>
            <a:off x="817880" y="2103437"/>
            <a:ext cx="10840720" cy="2890838"/>
          </a:xfrm>
        </p:spPr>
        <p:txBody>
          <a:bodyPr vert="horz" lIns="91440" tIns="45720" rIns="91440" bIns="45720" rtlCol="0" anchor="b">
            <a:normAutofit/>
          </a:bodyPr>
          <a:lstStyle/>
          <a:p>
            <a:pPr algn="ctr"/>
            <a:r>
              <a:rPr lang="en-US" sz="4800" dirty="0">
                <a:solidFill>
                  <a:srgbClr val="FFFFFF"/>
                </a:solidFill>
              </a:rPr>
              <a:t>Welkom @ SLB </a:t>
            </a:r>
            <a:r>
              <a:rPr lang="en-US" sz="4800" dirty="0" err="1">
                <a:solidFill>
                  <a:srgbClr val="FFFFFF"/>
                </a:solidFill>
              </a:rPr>
              <a:t>als</a:t>
            </a:r>
            <a:r>
              <a:rPr lang="en-US" sz="4800" dirty="0">
                <a:solidFill>
                  <a:srgbClr val="FFFFFF"/>
                </a:solidFill>
              </a:rPr>
              <a:t> coach voor de student</a:t>
            </a:r>
          </a:p>
        </p:txBody>
      </p:sp>
      <p:sp>
        <p:nvSpPr>
          <p:cNvPr id="3" name="Tijdelijke aanduiding voor inhoud 2">
            <a:extLst>
              <a:ext uri="{FF2B5EF4-FFF2-40B4-BE49-F238E27FC236}">
                <a16:creationId xmlns:a16="http://schemas.microsoft.com/office/drawing/2014/main" id="{F94F51FD-ECE0-3839-79FD-ED37E9D5F973}"/>
              </a:ext>
            </a:extLst>
          </p:cNvPr>
          <p:cNvSpPr>
            <a:spLocks noGrp="1"/>
          </p:cNvSpPr>
          <p:nvPr>
            <p:ph idx="1"/>
          </p:nvPr>
        </p:nvSpPr>
        <p:spPr>
          <a:xfrm>
            <a:off x="1524000" y="5135561"/>
            <a:ext cx="9144000" cy="1098395"/>
          </a:xfrm>
        </p:spPr>
        <p:txBody>
          <a:bodyPr vert="horz" lIns="91440" tIns="45720" rIns="91440" bIns="45720" rtlCol="0">
            <a:normAutofit/>
          </a:bodyPr>
          <a:lstStyle/>
          <a:p>
            <a:pPr marL="0" indent="0" algn="ctr">
              <a:buNone/>
            </a:pPr>
            <a:r>
              <a:rPr lang="en-US" sz="2400" dirty="0">
                <a:solidFill>
                  <a:srgbClr val="FFFFFF"/>
                </a:solidFill>
              </a:rPr>
              <a:t>Philippa Dijkman &amp; Stéphanie Reijntjens-Boons </a:t>
            </a:r>
          </a:p>
        </p:txBody>
      </p:sp>
    </p:spTree>
    <p:extLst>
      <p:ext uri="{BB962C8B-B14F-4D97-AF65-F5344CB8AC3E}">
        <p14:creationId xmlns:p14="http://schemas.microsoft.com/office/powerpoint/2010/main" val="345880934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FEB7392C-6A1D-B366-609E-85A9956785E2}"/>
              </a:ext>
            </a:extLst>
          </p:cNvPr>
          <p:cNvPicPr>
            <a:picLocks noGrp="1" noChangeAspect="1"/>
          </p:cNvPicPr>
          <p:nvPr>
            <p:ph idx="1"/>
          </p:nvPr>
        </p:nvPicPr>
        <p:blipFill>
          <a:blip r:embed="rId2"/>
          <a:stretch>
            <a:fillRect/>
          </a:stretch>
        </p:blipFill>
        <p:spPr>
          <a:xfrm>
            <a:off x="1929466" y="290439"/>
            <a:ext cx="8640661" cy="6480496"/>
          </a:xfrm>
          <a:prstGeom prst="rect">
            <a:avLst/>
          </a:prstGeom>
        </p:spPr>
      </p:pic>
    </p:spTree>
    <p:extLst>
      <p:ext uri="{BB962C8B-B14F-4D97-AF65-F5344CB8AC3E}">
        <p14:creationId xmlns:p14="http://schemas.microsoft.com/office/powerpoint/2010/main" val="603964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a 3" title="Carol Dweck: de kracht van geloven dat je kunt verbeteren">
            <a:hlinkClick r:id="" action="ppaction://media"/>
            <a:extLst>
              <a:ext uri="{FF2B5EF4-FFF2-40B4-BE49-F238E27FC236}">
                <a16:creationId xmlns:a16="http://schemas.microsoft.com/office/drawing/2014/main" id="{04E6EEF7-EC1A-5627-F24F-3E988AA88763}"/>
              </a:ext>
            </a:extLst>
          </p:cNvPr>
          <p:cNvPicPr>
            <a:picLocks noRot="1" noChangeAspect="1"/>
          </p:cNvPicPr>
          <p:nvPr>
            <a:videoFile r:link="rId1"/>
          </p:nvPr>
        </p:nvPicPr>
        <p:blipFill>
          <a:blip r:embed="rId3"/>
          <a:stretch>
            <a:fillRect/>
          </a:stretch>
        </p:blipFill>
        <p:spPr>
          <a:xfrm>
            <a:off x="633876" y="342900"/>
            <a:ext cx="11015199" cy="6223587"/>
          </a:xfrm>
          <a:prstGeom prst="rect">
            <a:avLst/>
          </a:prstGeom>
        </p:spPr>
      </p:pic>
    </p:spTree>
    <p:extLst>
      <p:ext uri="{BB962C8B-B14F-4D97-AF65-F5344CB8AC3E}">
        <p14:creationId xmlns:p14="http://schemas.microsoft.com/office/powerpoint/2010/main" val="231090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2" name="Rectangle 104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mmeloord, Espelerlaan | ROC Friese Poort">
            <a:extLst>
              <a:ext uri="{FF2B5EF4-FFF2-40B4-BE49-F238E27FC236}">
                <a16:creationId xmlns:a16="http://schemas.microsoft.com/office/drawing/2014/main" id="{22308CE7-C529-0298-95E1-48598D0EDD3C}"/>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b="15730"/>
          <a:stretch/>
        </p:blipFill>
        <p:spPr bwMode="auto">
          <a:xfrm>
            <a:off x="20" y="-228599"/>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7B9C4D92-F96A-4101-678D-1D2686E28793}"/>
              </a:ext>
            </a:extLst>
          </p:cNvPr>
          <p:cNvSpPr>
            <a:spLocks noGrp="1"/>
          </p:cNvSpPr>
          <p:nvPr>
            <p:ph type="title"/>
          </p:nvPr>
        </p:nvSpPr>
        <p:spPr>
          <a:xfrm>
            <a:off x="-2114551" y="-1915800"/>
            <a:ext cx="10772775" cy="2535238"/>
          </a:xfrm>
        </p:spPr>
        <p:txBody>
          <a:bodyPr vert="horz" lIns="91440" tIns="45720" rIns="91440" bIns="45720" rtlCol="0" anchor="b">
            <a:normAutofit/>
          </a:bodyPr>
          <a:lstStyle/>
          <a:p>
            <a:pPr algn="ctr"/>
            <a:r>
              <a:rPr lang="en-US" sz="2800" dirty="0">
                <a:solidFill>
                  <a:srgbClr val="FFFFFF"/>
                </a:solidFill>
              </a:rPr>
              <a:t>Welkom @ SLB </a:t>
            </a:r>
            <a:r>
              <a:rPr lang="en-US" sz="2800" dirty="0" err="1">
                <a:solidFill>
                  <a:srgbClr val="FFFFFF"/>
                </a:solidFill>
              </a:rPr>
              <a:t>als</a:t>
            </a:r>
            <a:r>
              <a:rPr lang="en-US" sz="2800" dirty="0">
                <a:solidFill>
                  <a:srgbClr val="FFFFFF"/>
                </a:solidFill>
              </a:rPr>
              <a:t> coach voor de student</a:t>
            </a:r>
          </a:p>
        </p:txBody>
      </p:sp>
      <p:sp>
        <p:nvSpPr>
          <p:cNvPr id="3" name="Tijdelijke aanduiding voor inhoud 2">
            <a:extLst>
              <a:ext uri="{FF2B5EF4-FFF2-40B4-BE49-F238E27FC236}">
                <a16:creationId xmlns:a16="http://schemas.microsoft.com/office/drawing/2014/main" id="{F94F51FD-ECE0-3839-79FD-ED37E9D5F973}"/>
              </a:ext>
            </a:extLst>
          </p:cNvPr>
          <p:cNvSpPr>
            <a:spLocks noGrp="1"/>
          </p:cNvSpPr>
          <p:nvPr>
            <p:ph idx="1"/>
          </p:nvPr>
        </p:nvSpPr>
        <p:spPr>
          <a:xfrm>
            <a:off x="-276225" y="619438"/>
            <a:ext cx="9144000" cy="1098395"/>
          </a:xfrm>
        </p:spPr>
        <p:txBody>
          <a:bodyPr vert="horz" lIns="91440" tIns="45720" rIns="91440" bIns="45720" rtlCol="0">
            <a:normAutofit/>
          </a:bodyPr>
          <a:lstStyle/>
          <a:p>
            <a:pPr marL="0" indent="0" algn="ctr">
              <a:buNone/>
            </a:pPr>
            <a:r>
              <a:rPr lang="en-US" sz="1600" dirty="0">
                <a:solidFill>
                  <a:srgbClr val="FFFFFF"/>
                </a:solidFill>
              </a:rPr>
              <a:t>Philippa Dijkman &amp; Stéphanie Reijntjens-Boons </a:t>
            </a:r>
          </a:p>
        </p:txBody>
      </p:sp>
      <p:sp>
        <p:nvSpPr>
          <p:cNvPr id="4" name="Tekstvak 3">
            <a:extLst>
              <a:ext uri="{FF2B5EF4-FFF2-40B4-BE49-F238E27FC236}">
                <a16:creationId xmlns:a16="http://schemas.microsoft.com/office/drawing/2014/main" id="{58EE02E1-A3C6-E453-4128-39901CC98AE7}"/>
              </a:ext>
            </a:extLst>
          </p:cNvPr>
          <p:cNvSpPr txBox="1"/>
          <p:nvPr/>
        </p:nvSpPr>
        <p:spPr>
          <a:xfrm>
            <a:off x="1685924" y="2457449"/>
            <a:ext cx="5762625" cy="2722348"/>
          </a:xfrm>
          <a:prstGeom prst="rect">
            <a:avLst/>
          </a:prstGeom>
          <a:noFill/>
        </p:spPr>
        <p:txBody>
          <a:bodyPr wrap="square" rtlCol="0">
            <a:spAutoFit/>
          </a:bodyPr>
          <a:lstStyle/>
          <a:p>
            <a:pPr lvl="0">
              <a:lnSpc>
                <a:spcPct val="106000"/>
              </a:lnSpc>
            </a:pPr>
            <a:r>
              <a:rPr lang="nl-NL" sz="1800" dirty="0">
                <a:effectLst/>
                <a:latin typeface="Calibri" panose="020F0502020204030204" pitchFamily="34" charset="0"/>
                <a:ea typeface="Calibri" panose="020F0502020204030204" pitchFamily="34" charset="0"/>
                <a:cs typeface="Times New Roman" panose="02020603050405020304" pitchFamily="18" charset="0"/>
              </a:rPr>
              <a:t>Dag 1</a:t>
            </a:r>
          </a:p>
          <a:p>
            <a:pPr marL="342900" lvl="0" indent="-342900">
              <a:lnSpc>
                <a:spcPct val="106000"/>
              </a:lnSpc>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Motieven, rollen en competenties </a:t>
            </a:r>
          </a:p>
          <a:p>
            <a:pPr marL="342900" lvl="0" indent="-342900">
              <a:lnSpc>
                <a:spcPct val="106000"/>
              </a:lnSpc>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De student in de regie</a:t>
            </a:r>
          </a:p>
          <a:p>
            <a:pPr marL="342900" lvl="0" indent="-342900">
              <a:lnSpc>
                <a:spcPct val="106000"/>
              </a:lnSpc>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Coach of hulpverlener; waar liggen de grenzen? </a:t>
            </a:r>
          </a:p>
          <a:p>
            <a:pPr marL="342900" lvl="0" indent="-342900">
              <a:lnSpc>
                <a:spcPct val="106000"/>
              </a:lnSpc>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Caleidoscopisch Kijken – door Birgit Pfeifer </a:t>
            </a:r>
          </a:p>
          <a:p>
            <a:pPr marL="342900" lvl="0" indent="-342900">
              <a:lnSpc>
                <a:spcPct val="106000"/>
              </a:lnSpc>
              <a:buFont typeface="Calibri" panose="020F0502020204030204" pitchFamily="34" charset="0"/>
              <a:buChar char="-"/>
            </a:pPr>
            <a:endParaRPr lang="nl-NL" dirty="0">
              <a:latin typeface="Calibri" panose="020F0502020204030204" pitchFamily="34" charset="0"/>
              <a:ea typeface="Calibri" panose="020F0502020204030204" pitchFamily="34" charset="0"/>
              <a:cs typeface="Times New Roman" panose="02020603050405020304" pitchFamily="18" charset="0"/>
            </a:endParaRPr>
          </a:p>
          <a:p>
            <a:pPr lvl="0">
              <a:lnSpc>
                <a:spcPct val="106000"/>
              </a:lnSpc>
            </a:pPr>
            <a:r>
              <a:rPr lang="nl-NL" dirty="0">
                <a:latin typeface="Calibri" panose="020F0502020204030204" pitchFamily="34" charset="0"/>
                <a:ea typeface="Calibri" panose="020F0502020204030204" pitchFamily="34" charset="0"/>
                <a:cs typeface="Times New Roman" panose="02020603050405020304" pitchFamily="18" charset="0"/>
              </a:rPr>
              <a:t>Dag 2</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Gesprekstechnieken; oefenen en ervaren</a:t>
            </a:r>
          </a:p>
          <a:p>
            <a:pPr marL="342900" lvl="0" indent="-342900">
              <a:lnSpc>
                <a:spcPct val="106000"/>
              </a:lnSpc>
              <a:spcAft>
                <a:spcPts val="800"/>
              </a:spcAft>
              <a:buFont typeface="Calibri" panose="020F0502020204030204" pitchFamily="34" charset="0"/>
              <a:buChar char="-"/>
            </a:pPr>
            <a:r>
              <a:rPr lang="nl-NL" dirty="0">
                <a:latin typeface="Calibri" panose="020F0502020204030204" pitchFamily="34" charset="0"/>
                <a:ea typeface="Calibri" panose="020F0502020204030204" pitchFamily="34" charset="0"/>
                <a:cs typeface="Times New Roman" panose="02020603050405020304" pitchFamily="18" charset="0"/>
              </a:rPr>
              <a:t>Wie ben jij als </a:t>
            </a:r>
            <a:r>
              <a:rPr lang="nl-NL" dirty="0" err="1">
                <a:latin typeface="Calibri" panose="020F0502020204030204" pitchFamily="34" charset="0"/>
                <a:ea typeface="Calibri" panose="020F0502020204030204" pitchFamily="34" charset="0"/>
                <a:cs typeface="Times New Roman" panose="02020603050405020304" pitchFamily="18" charset="0"/>
              </a:rPr>
              <a:t>SLB’er</a:t>
            </a:r>
            <a:r>
              <a:rPr lang="nl-NL" dirty="0">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72209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6.25E-7 4.44444E-6 L 0.03763 -0.55209 " pathEditMode="relative" rAng="0" ptsTypes="AA">
                                      <p:cBhvr>
                                        <p:cTn id="6" dur="2000" fill="hold"/>
                                        <p:tgtEl>
                                          <p:spTgt spid="2"/>
                                        </p:tgtEl>
                                        <p:attrNameLst>
                                          <p:attrName>ppt_x</p:attrName>
                                          <p:attrName>ppt_y</p:attrName>
                                        </p:attrNameLst>
                                      </p:cBhvr>
                                      <p:rCtr x="1875" y="-275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fbeeldingsresultaat voor reptielenbrein zoogdierenbrein mensenbrein">
            <a:extLst>
              <a:ext uri="{FF2B5EF4-FFF2-40B4-BE49-F238E27FC236}">
                <a16:creationId xmlns:a16="http://schemas.microsoft.com/office/drawing/2014/main" id="{57CCF241-71DD-B886-AF06-7B9A3EB514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58852" y="643467"/>
            <a:ext cx="7874296"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621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8970F81-5CB1-42F6-A1F3-B7A6C7F20C20}"/>
              </a:ext>
            </a:extLst>
          </p:cNvPr>
          <p:cNvSpPr>
            <a:spLocks noGrp="1"/>
          </p:cNvSpPr>
          <p:nvPr>
            <p:ph type="title"/>
          </p:nvPr>
        </p:nvSpPr>
        <p:spPr>
          <a:xfrm>
            <a:off x="838201" y="365125"/>
            <a:ext cx="5251316" cy="1807305"/>
          </a:xfrm>
        </p:spPr>
        <p:txBody>
          <a:bodyPr>
            <a:normAutofit/>
          </a:bodyPr>
          <a:lstStyle/>
          <a:p>
            <a:r>
              <a:rPr lang="nl-NL"/>
              <a:t>Reptielenbrein (hersenstam)</a:t>
            </a:r>
          </a:p>
        </p:txBody>
      </p:sp>
      <p:sp>
        <p:nvSpPr>
          <p:cNvPr id="3" name="Tijdelijke aanduiding voor inhoud 2">
            <a:extLst>
              <a:ext uri="{FF2B5EF4-FFF2-40B4-BE49-F238E27FC236}">
                <a16:creationId xmlns:a16="http://schemas.microsoft.com/office/drawing/2014/main" id="{2A7A9982-2704-0265-5563-8D9EEBA8D991}"/>
              </a:ext>
            </a:extLst>
          </p:cNvPr>
          <p:cNvSpPr>
            <a:spLocks noGrp="1"/>
          </p:cNvSpPr>
          <p:nvPr>
            <p:ph idx="1"/>
          </p:nvPr>
        </p:nvSpPr>
        <p:spPr>
          <a:xfrm>
            <a:off x="838200" y="2333297"/>
            <a:ext cx="4619621" cy="3843666"/>
          </a:xfrm>
        </p:spPr>
        <p:txBody>
          <a:bodyPr>
            <a:normAutofit/>
          </a:bodyPr>
          <a:lstStyle/>
          <a:p>
            <a:pPr marL="0" indent="0" fontAlgn="base">
              <a:buFont typeface="Arial" panose="020B0604020202020204" pitchFamily="34" charset="0"/>
              <a:buNone/>
            </a:pPr>
            <a:endParaRPr lang="nl-NL" sz="2000" b="1"/>
          </a:p>
          <a:p>
            <a:pPr marL="0" indent="0" fontAlgn="base">
              <a:buFont typeface="Arial" panose="020B0604020202020204" pitchFamily="34" charset="0"/>
              <a:buNone/>
            </a:pPr>
            <a:r>
              <a:rPr lang="nl-NL" sz="2000"/>
              <a:t>Het oudste deel van ons brein. Dit deel zorgt voor overleving en veiligheid: Het regelt je hartslag, je bloedsomloop, spijsvertering: automatisch, hoef je niets voor te doen.</a:t>
            </a:r>
            <a:br>
              <a:rPr lang="nl-NL" sz="2000"/>
            </a:br>
            <a:r>
              <a:rPr lang="nl-NL" sz="2000"/>
              <a:t>Wanneer de nood aan de man komt, grijpt het reptielenbrein in!! Als je eigen interne bodyguard.    </a:t>
            </a:r>
          </a:p>
          <a:p>
            <a:pPr marL="0" indent="0">
              <a:buFont typeface="Arial" panose="020B0604020202020204" pitchFamily="34" charset="0"/>
              <a:buNone/>
            </a:pPr>
            <a:endParaRPr lang="nl-NL" sz="2000"/>
          </a:p>
        </p:txBody>
      </p:sp>
      <p:pic>
        <p:nvPicPr>
          <p:cNvPr id="6" name="Picture 2" descr="Afbeeldingsresultaat voor reptielenbrein zoogdierenbrein mensenbrein">
            <a:extLst>
              <a:ext uri="{FF2B5EF4-FFF2-40B4-BE49-F238E27FC236}">
                <a16:creationId xmlns:a16="http://schemas.microsoft.com/office/drawing/2014/main" id="{21E292C1-0A59-4407-78A9-38A9819C37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676"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94708634-D09A-8D01-32DC-8160106EC17E}"/>
              </a:ext>
            </a:extLst>
          </p:cNvPr>
          <p:cNvSpPr txBox="1"/>
          <p:nvPr/>
        </p:nvSpPr>
        <p:spPr>
          <a:xfrm>
            <a:off x="98421" y="6045442"/>
            <a:ext cx="5045846" cy="584775"/>
          </a:xfrm>
          <a:prstGeom prst="rect">
            <a:avLst/>
          </a:prstGeom>
          <a:noFill/>
        </p:spPr>
        <p:txBody>
          <a:bodyPr wrap="square" rtlCol="0">
            <a:spAutoFit/>
          </a:bodyPr>
          <a:lstStyle/>
          <a:p>
            <a:r>
              <a:rPr lang="nl-NL" sz="3200" b="1" dirty="0">
                <a:solidFill>
                  <a:srgbClr val="00B050"/>
                </a:solidFill>
                <a:latin typeface="Cochocib Script Latin Pro" panose="02000503000000020003" pitchFamily="2" charset="0"/>
              </a:rPr>
              <a:t>TEKEN JE GESPREK </a:t>
            </a:r>
          </a:p>
        </p:txBody>
      </p:sp>
    </p:spTree>
    <p:extLst>
      <p:ext uri="{BB962C8B-B14F-4D97-AF65-F5344CB8AC3E}">
        <p14:creationId xmlns:p14="http://schemas.microsoft.com/office/powerpoint/2010/main" val="2773296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5B29716-F27B-EBBC-4011-AAA8E3F401D8}"/>
              </a:ext>
            </a:extLst>
          </p:cNvPr>
          <p:cNvSpPr>
            <a:spLocks noGrp="1"/>
          </p:cNvSpPr>
          <p:nvPr>
            <p:ph type="title"/>
          </p:nvPr>
        </p:nvSpPr>
        <p:spPr>
          <a:xfrm>
            <a:off x="838201" y="365125"/>
            <a:ext cx="5251316" cy="1807305"/>
          </a:xfrm>
        </p:spPr>
        <p:txBody>
          <a:bodyPr>
            <a:normAutofit/>
          </a:bodyPr>
          <a:lstStyle/>
          <a:p>
            <a:r>
              <a:rPr lang="nl-NL"/>
              <a:t>Zoogdierenbrein (limbischsysteem)</a:t>
            </a:r>
          </a:p>
        </p:txBody>
      </p:sp>
      <p:sp>
        <p:nvSpPr>
          <p:cNvPr id="3" name="Tijdelijke aanduiding voor inhoud 2">
            <a:extLst>
              <a:ext uri="{FF2B5EF4-FFF2-40B4-BE49-F238E27FC236}">
                <a16:creationId xmlns:a16="http://schemas.microsoft.com/office/drawing/2014/main" id="{9B7CDA35-C0FE-6D76-DD03-DCEE2D8A0CA2}"/>
              </a:ext>
            </a:extLst>
          </p:cNvPr>
          <p:cNvSpPr>
            <a:spLocks noGrp="1"/>
          </p:cNvSpPr>
          <p:nvPr>
            <p:ph idx="1"/>
          </p:nvPr>
        </p:nvSpPr>
        <p:spPr>
          <a:xfrm>
            <a:off x="838200" y="2333297"/>
            <a:ext cx="4619621" cy="3843666"/>
          </a:xfrm>
        </p:spPr>
        <p:txBody>
          <a:bodyPr>
            <a:normAutofit/>
          </a:bodyPr>
          <a:lstStyle/>
          <a:p>
            <a:pPr marL="0" indent="0">
              <a:buFont typeface="Arial" panose="020B0604020202020204" pitchFamily="34" charset="0"/>
              <a:buNone/>
            </a:pPr>
            <a:endParaRPr lang="nl-NL" sz="2000" b="1"/>
          </a:p>
          <a:p>
            <a:pPr marL="0" indent="0">
              <a:buFont typeface="Arial" panose="020B0604020202020204" pitchFamily="34" charset="0"/>
              <a:buNone/>
            </a:pPr>
            <a:r>
              <a:rPr lang="nl-NL" sz="2000"/>
              <a:t>Ook wel het emotionele brein genoemd. Is iets ‘jonger’ en meer ontwikkeld dan het reptielenbrein. Het zorgt voor je emoties. Dit zoogdierenbrein scant continue de omgeving en alle gebeurtenissen en heeft hierbij twee opties: Is het okee? Of is het niet okee? Het streeft ernaar plezier te hebben en pijn te vermijden.</a:t>
            </a:r>
          </a:p>
          <a:p>
            <a:endParaRPr lang="nl-NL" sz="2000"/>
          </a:p>
        </p:txBody>
      </p:sp>
      <p:pic>
        <p:nvPicPr>
          <p:cNvPr id="6" name="Afbeelding 5">
            <a:extLst>
              <a:ext uri="{FF2B5EF4-FFF2-40B4-BE49-F238E27FC236}">
                <a16:creationId xmlns:a16="http://schemas.microsoft.com/office/drawing/2014/main" id="{42A6F60B-91FC-A8AE-A46F-F5B58FC0007F}"/>
              </a:ext>
            </a:extLst>
          </p:cNvPr>
          <p:cNvPicPr>
            <a:picLocks noChangeAspect="1"/>
          </p:cNvPicPr>
          <p:nvPr/>
        </p:nvPicPr>
        <p:blipFill rotWithShape="1">
          <a:blip r:embed="rId2"/>
          <a:srcRect r="2676"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Tekstvak 6">
            <a:extLst>
              <a:ext uri="{FF2B5EF4-FFF2-40B4-BE49-F238E27FC236}">
                <a16:creationId xmlns:a16="http://schemas.microsoft.com/office/drawing/2014/main" id="{DD21B714-CC45-F535-18E7-871F19273D7C}"/>
              </a:ext>
            </a:extLst>
          </p:cNvPr>
          <p:cNvSpPr txBox="1"/>
          <p:nvPr/>
        </p:nvSpPr>
        <p:spPr>
          <a:xfrm>
            <a:off x="98421" y="6045442"/>
            <a:ext cx="5045846" cy="584775"/>
          </a:xfrm>
          <a:prstGeom prst="rect">
            <a:avLst/>
          </a:prstGeom>
          <a:noFill/>
        </p:spPr>
        <p:txBody>
          <a:bodyPr wrap="square" rtlCol="0">
            <a:spAutoFit/>
          </a:bodyPr>
          <a:lstStyle/>
          <a:p>
            <a:r>
              <a:rPr lang="nl-NL" sz="3200" b="1" dirty="0">
                <a:solidFill>
                  <a:srgbClr val="00B050"/>
                </a:solidFill>
                <a:latin typeface="Cochocib Script Latin Pro" panose="02000503000000020003" pitchFamily="2" charset="0"/>
              </a:rPr>
              <a:t>TEKEN JE GESPREK </a:t>
            </a:r>
          </a:p>
        </p:txBody>
      </p:sp>
    </p:spTree>
    <p:extLst>
      <p:ext uri="{BB962C8B-B14F-4D97-AF65-F5344CB8AC3E}">
        <p14:creationId xmlns:p14="http://schemas.microsoft.com/office/powerpoint/2010/main" val="1859319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90B5EA4-380D-7A04-53D5-88C8DDA2D2C3}"/>
              </a:ext>
            </a:extLst>
          </p:cNvPr>
          <p:cNvSpPr>
            <a:spLocks noGrp="1"/>
          </p:cNvSpPr>
          <p:nvPr>
            <p:ph type="title"/>
          </p:nvPr>
        </p:nvSpPr>
        <p:spPr>
          <a:xfrm>
            <a:off x="838201" y="365125"/>
            <a:ext cx="5251316" cy="1807305"/>
          </a:xfrm>
        </p:spPr>
        <p:txBody>
          <a:bodyPr>
            <a:normAutofit/>
          </a:bodyPr>
          <a:lstStyle/>
          <a:p>
            <a:r>
              <a:rPr lang="nl-NL"/>
              <a:t>Mensenbrein (Neo-Cortex)</a:t>
            </a:r>
          </a:p>
        </p:txBody>
      </p:sp>
      <p:sp>
        <p:nvSpPr>
          <p:cNvPr id="3" name="Tijdelijke aanduiding voor inhoud 2">
            <a:extLst>
              <a:ext uri="{FF2B5EF4-FFF2-40B4-BE49-F238E27FC236}">
                <a16:creationId xmlns:a16="http://schemas.microsoft.com/office/drawing/2014/main" id="{36A14BC5-55C3-3427-209F-74D63B810845}"/>
              </a:ext>
            </a:extLst>
          </p:cNvPr>
          <p:cNvSpPr>
            <a:spLocks noGrp="1"/>
          </p:cNvSpPr>
          <p:nvPr>
            <p:ph idx="1"/>
          </p:nvPr>
        </p:nvSpPr>
        <p:spPr>
          <a:xfrm>
            <a:off x="838200" y="2333297"/>
            <a:ext cx="4619621" cy="3843666"/>
          </a:xfrm>
        </p:spPr>
        <p:txBody>
          <a:bodyPr>
            <a:normAutofit/>
          </a:bodyPr>
          <a:lstStyle/>
          <a:p>
            <a:pPr marL="0" indent="0">
              <a:buFont typeface="Arial" panose="020B0604020202020204" pitchFamily="34" charset="0"/>
              <a:buNone/>
            </a:pPr>
            <a:endParaRPr lang="nl-NL" sz="2000" b="1"/>
          </a:p>
          <a:p>
            <a:pPr marL="0" indent="0">
              <a:buFont typeface="Arial" panose="020B0604020202020204" pitchFamily="34" charset="0"/>
              <a:buNone/>
            </a:pPr>
            <a:r>
              <a:rPr lang="nl-NL" sz="2000"/>
              <a:t>Ons mensenbrein, het meest ontwikkelde maar veel ‘jongere’ deel van ons brein. Hiermee kunnen wij denken, analyseren en berekeningen maken. Je hebt overzicht, kunt leren en communiceren. Dit slimme brein onderscheidt ons van de dieren.</a:t>
            </a:r>
          </a:p>
          <a:p>
            <a:endParaRPr lang="nl-NL" sz="2000"/>
          </a:p>
        </p:txBody>
      </p:sp>
      <p:pic>
        <p:nvPicPr>
          <p:cNvPr id="6" name="Afbeelding 5">
            <a:extLst>
              <a:ext uri="{FF2B5EF4-FFF2-40B4-BE49-F238E27FC236}">
                <a16:creationId xmlns:a16="http://schemas.microsoft.com/office/drawing/2014/main" id="{B3257D52-3F2A-F44B-6634-F761B7DE4EEF}"/>
              </a:ext>
            </a:extLst>
          </p:cNvPr>
          <p:cNvPicPr>
            <a:picLocks noChangeAspect="1"/>
          </p:cNvPicPr>
          <p:nvPr/>
        </p:nvPicPr>
        <p:blipFill rotWithShape="1">
          <a:blip r:embed="rId2"/>
          <a:srcRect r="2676"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Tekstvak 6">
            <a:extLst>
              <a:ext uri="{FF2B5EF4-FFF2-40B4-BE49-F238E27FC236}">
                <a16:creationId xmlns:a16="http://schemas.microsoft.com/office/drawing/2014/main" id="{24EDCD2D-1AD0-9D66-132E-C13A065F3E6A}"/>
              </a:ext>
            </a:extLst>
          </p:cNvPr>
          <p:cNvSpPr txBox="1"/>
          <p:nvPr/>
        </p:nvSpPr>
        <p:spPr>
          <a:xfrm>
            <a:off x="98421" y="6045442"/>
            <a:ext cx="5045846" cy="584775"/>
          </a:xfrm>
          <a:prstGeom prst="rect">
            <a:avLst/>
          </a:prstGeom>
          <a:noFill/>
        </p:spPr>
        <p:txBody>
          <a:bodyPr wrap="square" rtlCol="0">
            <a:spAutoFit/>
          </a:bodyPr>
          <a:lstStyle/>
          <a:p>
            <a:r>
              <a:rPr lang="nl-NL" sz="3200" b="1" dirty="0">
                <a:solidFill>
                  <a:srgbClr val="00B050"/>
                </a:solidFill>
                <a:latin typeface="Cochocib Script Latin Pro" panose="02000503000000020003" pitchFamily="2" charset="0"/>
              </a:rPr>
              <a:t>TEKEN JE GESPREK </a:t>
            </a:r>
          </a:p>
        </p:txBody>
      </p:sp>
    </p:spTree>
    <p:extLst>
      <p:ext uri="{BB962C8B-B14F-4D97-AF65-F5344CB8AC3E}">
        <p14:creationId xmlns:p14="http://schemas.microsoft.com/office/powerpoint/2010/main" val="2437057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0">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12">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20E4C8BE-7FAF-8B27-258A-4C3053FB3DA0}"/>
              </a:ext>
            </a:extLst>
          </p:cNvPr>
          <p:cNvSpPr>
            <a:spLocks noGrp="1"/>
          </p:cNvSpPr>
          <p:nvPr>
            <p:ph type="title"/>
          </p:nvPr>
        </p:nvSpPr>
        <p:spPr>
          <a:xfrm>
            <a:off x="838201" y="643467"/>
            <a:ext cx="3888526" cy="1800526"/>
          </a:xfrm>
        </p:spPr>
        <p:txBody>
          <a:bodyPr>
            <a:normAutofit/>
          </a:bodyPr>
          <a:lstStyle/>
          <a:p>
            <a:r>
              <a:rPr lang="nl-NL" sz="4100" b="1"/>
              <a:t>Wat gebeurt er bij stress-situaties in je brein</a:t>
            </a:r>
          </a:p>
        </p:txBody>
      </p:sp>
      <p:sp>
        <p:nvSpPr>
          <p:cNvPr id="3" name="Tijdelijke aanduiding voor inhoud 2">
            <a:extLst>
              <a:ext uri="{FF2B5EF4-FFF2-40B4-BE49-F238E27FC236}">
                <a16:creationId xmlns:a16="http://schemas.microsoft.com/office/drawing/2014/main" id="{2473BB2F-E66D-8D0B-3779-8F8FBBB5A469}"/>
              </a:ext>
            </a:extLst>
          </p:cNvPr>
          <p:cNvSpPr>
            <a:spLocks noGrp="1"/>
          </p:cNvSpPr>
          <p:nvPr>
            <p:ph idx="1"/>
          </p:nvPr>
        </p:nvSpPr>
        <p:spPr>
          <a:xfrm>
            <a:off x="838201" y="2623381"/>
            <a:ext cx="3888528" cy="3553581"/>
          </a:xfrm>
        </p:spPr>
        <p:txBody>
          <a:bodyPr>
            <a:normAutofit/>
          </a:bodyPr>
          <a:lstStyle/>
          <a:p>
            <a:pPr marL="0" indent="0">
              <a:buFont typeface="Arial" panose="020B0604020202020204" pitchFamily="34" charset="0"/>
              <a:buNone/>
            </a:pPr>
            <a:r>
              <a:rPr lang="nl-NL" sz="2000"/>
              <a:t>Op het moment dat er gevaar dreigt nemen ons zoogdierenbrein en reptielenbrein de regie over. Zij zijn nl. veel ouder, sterker en hebben meer invloed. Samen zorgen zij ervoor dat je overleeft, veilig en comfortabel bent. Het mensenbrein gaat dan uit: je kunt niet meer logisch nadenken en schiet in automatische overlevingsmechanismen.</a:t>
            </a:r>
          </a:p>
          <a:p>
            <a:pPr marL="0" indent="0">
              <a:buFont typeface="Arial" panose="020B0604020202020204" pitchFamily="34" charset="0"/>
              <a:buNone/>
            </a:pPr>
            <a:endParaRPr lang="nl-NL" sz="2000"/>
          </a:p>
        </p:txBody>
      </p:sp>
      <p:pic>
        <p:nvPicPr>
          <p:cNvPr id="6" name="Afbeelding 5">
            <a:extLst>
              <a:ext uri="{FF2B5EF4-FFF2-40B4-BE49-F238E27FC236}">
                <a16:creationId xmlns:a16="http://schemas.microsoft.com/office/drawing/2014/main" id="{9D09CC8B-72FA-4986-E20A-40503E9E00AB}"/>
              </a:ext>
            </a:extLst>
          </p:cNvPr>
          <p:cNvPicPr>
            <a:picLocks noChangeAspect="1"/>
          </p:cNvPicPr>
          <p:nvPr/>
        </p:nvPicPr>
        <p:blipFill>
          <a:blip r:embed="rId2"/>
          <a:stretch>
            <a:fillRect/>
          </a:stretch>
        </p:blipFill>
        <p:spPr>
          <a:xfrm>
            <a:off x="6800986" y="2066383"/>
            <a:ext cx="4747547" cy="2753578"/>
          </a:xfrm>
          <a:prstGeom prst="rect">
            <a:avLst/>
          </a:prstGeom>
        </p:spPr>
      </p:pic>
      <p:sp>
        <p:nvSpPr>
          <p:cNvPr id="7" name="Tekstvak 6">
            <a:extLst>
              <a:ext uri="{FF2B5EF4-FFF2-40B4-BE49-F238E27FC236}">
                <a16:creationId xmlns:a16="http://schemas.microsoft.com/office/drawing/2014/main" id="{8F47AF0F-0A96-E66B-851E-41E6B54E5F30}"/>
              </a:ext>
            </a:extLst>
          </p:cNvPr>
          <p:cNvSpPr txBox="1"/>
          <p:nvPr/>
        </p:nvSpPr>
        <p:spPr>
          <a:xfrm>
            <a:off x="98421" y="6045442"/>
            <a:ext cx="5045846" cy="584775"/>
          </a:xfrm>
          <a:prstGeom prst="rect">
            <a:avLst/>
          </a:prstGeom>
          <a:noFill/>
        </p:spPr>
        <p:txBody>
          <a:bodyPr wrap="square" rtlCol="0">
            <a:spAutoFit/>
          </a:bodyPr>
          <a:lstStyle/>
          <a:p>
            <a:r>
              <a:rPr lang="nl-NL" sz="3200" b="1" dirty="0">
                <a:solidFill>
                  <a:srgbClr val="00B050"/>
                </a:solidFill>
                <a:latin typeface="Cochocib Script Latin Pro" panose="02000503000000020003" pitchFamily="2" charset="0"/>
              </a:rPr>
              <a:t>TEKEN JE GESPREK </a:t>
            </a:r>
          </a:p>
        </p:txBody>
      </p:sp>
    </p:spTree>
    <p:extLst>
      <p:ext uri="{BB962C8B-B14F-4D97-AF65-F5344CB8AC3E}">
        <p14:creationId xmlns:p14="http://schemas.microsoft.com/office/powerpoint/2010/main" val="1411016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58CF625A-2719-F5EA-0E58-79EEA5FEB27B}"/>
              </a:ext>
            </a:extLst>
          </p:cNvPr>
          <p:cNvPicPr>
            <a:picLocks noChangeAspect="1"/>
          </p:cNvPicPr>
          <p:nvPr/>
        </p:nvPicPr>
        <p:blipFill>
          <a:blip r:embed="rId2"/>
          <a:stretch>
            <a:fillRect/>
          </a:stretch>
        </p:blipFill>
        <p:spPr>
          <a:xfrm>
            <a:off x="1090403" y="643468"/>
            <a:ext cx="8346166" cy="5571066"/>
          </a:xfrm>
          <a:prstGeom prst="rect">
            <a:avLst/>
          </a:prstGeom>
        </p:spPr>
      </p:pic>
      <p:sp>
        <p:nvSpPr>
          <p:cNvPr id="8" name="Freeform: Shape 11">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6" name="Tekstvak 5">
            <a:extLst>
              <a:ext uri="{FF2B5EF4-FFF2-40B4-BE49-F238E27FC236}">
                <a16:creationId xmlns:a16="http://schemas.microsoft.com/office/drawing/2014/main" id="{7B2B83D4-D4C7-2762-DE89-FDBF971233F8}"/>
              </a:ext>
            </a:extLst>
          </p:cNvPr>
          <p:cNvSpPr txBox="1"/>
          <p:nvPr/>
        </p:nvSpPr>
        <p:spPr>
          <a:xfrm>
            <a:off x="98421" y="6045442"/>
            <a:ext cx="5045846" cy="584775"/>
          </a:xfrm>
          <a:prstGeom prst="rect">
            <a:avLst/>
          </a:prstGeom>
          <a:noFill/>
        </p:spPr>
        <p:txBody>
          <a:bodyPr wrap="square" rtlCol="0">
            <a:spAutoFit/>
          </a:bodyPr>
          <a:lstStyle/>
          <a:p>
            <a:r>
              <a:rPr lang="nl-NL" sz="3200" b="1" dirty="0">
                <a:solidFill>
                  <a:srgbClr val="00B050"/>
                </a:solidFill>
                <a:latin typeface="Cochocib Script Latin Pro" panose="02000503000000020003" pitchFamily="2" charset="0"/>
              </a:rPr>
              <a:t>TEKEN JE GESPREK </a:t>
            </a:r>
          </a:p>
        </p:txBody>
      </p:sp>
    </p:spTree>
    <p:extLst>
      <p:ext uri="{BB962C8B-B14F-4D97-AF65-F5344CB8AC3E}">
        <p14:creationId xmlns:p14="http://schemas.microsoft.com/office/powerpoint/2010/main" val="226808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19CCC43D-1A98-16DE-B587-6A5E3D5BB912}"/>
              </a:ext>
            </a:extLst>
          </p:cNvPr>
          <p:cNvSpPr>
            <a:spLocks noGrp="1"/>
          </p:cNvSpPr>
          <p:nvPr>
            <p:ph type="title"/>
          </p:nvPr>
        </p:nvSpPr>
        <p:spPr>
          <a:xfrm>
            <a:off x="838201" y="643467"/>
            <a:ext cx="3888526" cy="1800526"/>
          </a:xfrm>
        </p:spPr>
        <p:txBody>
          <a:bodyPr>
            <a:normAutofit/>
          </a:bodyPr>
          <a:lstStyle/>
          <a:p>
            <a:r>
              <a:rPr lang="nl-NL"/>
              <a:t>Stress-thermometer</a:t>
            </a:r>
          </a:p>
        </p:txBody>
      </p:sp>
      <p:sp>
        <p:nvSpPr>
          <p:cNvPr id="3" name="Tijdelijke aanduiding voor inhoud 2">
            <a:extLst>
              <a:ext uri="{FF2B5EF4-FFF2-40B4-BE49-F238E27FC236}">
                <a16:creationId xmlns:a16="http://schemas.microsoft.com/office/drawing/2014/main" id="{7B4D283E-447C-7B91-9612-541564D33D48}"/>
              </a:ext>
            </a:extLst>
          </p:cNvPr>
          <p:cNvSpPr>
            <a:spLocks noGrp="1"/>
          </p:cNvSpPr>
          <p:nvPr>
            <p:ph idx="1"/>
          </p:nvPr>
        </p:nvSpPr>
        <p:spPr>
          <a:xfrm>
            <a:off x="838201" y="2623381"/>
            <a:ext cx="3888528" cy="3553581"/>
          </a:xfrm>
        </p:spPr>
        <p:txBody>
          <a:bodyPr>
            <a:normAutofit/>
          </a:bodyPr>
          <a:lstStyle/>
          <a:p>
            <a:r>
              <a:rPr lang="nl-NL" sz="2000"/>
              <a:t>Low = mensenbrein</a:t>
            </a:r>
          </a:p>
          <a:p>
            <a:r>
              <a:rPr lang="nl-NL" sz="2000"/>
              <a:t>Medium = zoogdierenbrein</a:t>
            </a:r>
          </a:p>
          <a:p>
            <a:r>
              <a:rPr lang="nl-NL" sz="2000"/>
              <a:t>High = reptielenbrein </a:t>
            </a:r>
          </a:p>
        </p:txBody>
      </p:sp>
      <p:pic>
        <p:nvPicPr>
          <p:cNvPr id="6" name="Picture 2" descr="Afbeeldingsresultaat voor stress thermometer">
            <a:extLst>
              <a:ext uri="{FF2B5EF4-FFF2-40B4-BE49-F238E27FC236}">
                <a16:creationId xmlns:a16="http://schemas.microsoft.com/office/drawing/2014/main" id="{30F9A35F-0DED-0837-8BBC-A4A54C898C0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00986" y="1069398"/>
            <a:ext cx="4747547" cy="4747547"/>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E6CFAE22-7ECA-89E4-A92E-DF9B25698DC1}"/>
              </a:ext>
            </a:extLst>
          </p:cNvPr>
          <p:cNvSpPr txBox="1"/>
          <p:nvPr/>
        </p:nvSpPr>
        <p:spPr>
          <a:xfrm>
            <a:off x="98421" y="6045442"/>
            <a:ext cx="5045846" cy="584775"/>
          </a:xfrm>
          <a:prstGeom prst="rect">
            <a:avLst/>
          </a:prstGeom>
          <a:noFill/>
        </p:spPr>
        <p:txBody>
          <a:bodyPr wrap="square" rtlCol="0">
            <a:spAutoFit/>
          </a:bodyPr>
          <a:lstStyle/>
          <a:p>
            <a:r>
              <a:rPr lang="nl-NL" sz="3200" b="1" dirty="0">
                <a:solidFill>
                  <a:srgbClr val="00B050"/>
                </a:solidFill>
                <a:latin typeface="Cochocib Script Latin Pro" panose="02000503000000020003" pitchFamily="2" charset="0"/>
              </a:rPr>
              <a:t>TEKEN JE GESPREK </a:t>
            </a:r>
          </a:p>
        </p:txBody>
      </p:sp>
    </p:spTree>
    <p:extLst>
      <p:ext uri="{BB962C8B-B14F-4D97-AF65-F5344CB8AC3E}">
        <p14:creationId xmlns:p14="http://schemas.microsoft.com/office/powerpoint/2010/main" val="3416356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2" name="Rectangle 104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mmeloord, Espelerlaan | ROC Friese Poort">
            <a:extLst>
              <a:ext uri="{FF2B5EF4-FFF2-40B4-BE49-F238E27FC236}">
                <a16:creationId xmlns:a16="http://schemas.microsoft.com/office/drawing/2014/main" id="{22308CE7-C529-0298-95E1-48598D0EDD3C}"/>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b="15730"/>
          <a:stretch/>
        </p:blipFill>
        <p:spPr bwMode="auto">
          <a:xfrm>
            <a:off x="20" y="-228599"/>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7B9C4D92-F96A-4101-678D-1D2686E28793}"/>
              </a:ext>
            </a:extLst>
          </p:cNvPr>
          <p:cNvSpPr>
            <a:spLocks noGrp="1"/>
          </p:cNvSpPr>
          <p:nvPr>
            <p:ph type="title"/>
          </p:nvPr>
        </p:nvSpPr>
        <p:spPr>
          <a:xfrm>
            <a:off x="-2114551" y="-1915800"/>
            <a:ext cx="10772775" cy="2535238"/>
          </a:xfrm>
        </p:spPr>
        <p:txBody>
          <a:bodyPr vert="horz" lIns="91440" tIns="45720" rIns="91440" bIns="45720" rtlCol="0" anchor="b">
            <a:normAutofit/>
          </a:bodyPr>
          <a:lstStyle/>
          <a:p>
            <a:pPr algn="ctr"/>
            <a:r>
              <a:rPr lang="en-US" sz="2800" dirty="0">
                <a:solidFill>
                  <a:srgbClr val="FFFFFF"/>
                </a:solidFill>
              </a:rPr>
              <a:t>Welkom @ SLB </a:t>
            </a:r>
            <a:r>
              <a:rPr lang="en-US" sz="2800" dirty="0" err="1">
                <a:solidFill>
                  <a:srgbClr val="FFFFFF"/>
                </a:solidFill>
              </a:rPr>
              <a:t>als</a:t>
            </a:r>
            <a:r>
              <a:rPr lang="en-US" sz="2800" dirty="0">
                <a:solidFill>
                  <a:srgbClr val="FFFFFF"/>
                </a:solidFill>
              </a:rPr>
              <a:t> coach voor de student</a:t>
            </a:r>
          </a:p>
        </p:txBody>
      </p:sp>
      <p:sp>
        <p:nvSpPr>
          <p:cNvPr id="3" name="Tijdelijke aanduiding voor inhoud 2">
            <a:extLst>
              <a:ext uri="{FF2B5EF4-FFF2-40B4-BE49-F238E27FC236}">
                <a16:creationId xmlns:a16="http://schemas.microsoft.com/office/drawing/2014/main" id="{F94F51FD-ECE0-3839-79FD-ED37E9D5F973}"/>
              </a:ext>
            </a:extLst>
          </p:cNvPr>
          <p:cNvSpPr>
            <a:spLocks noGrp="1"/>
          </p:cNvSpPr>
          <p:nvPr>
            <p:ph idx="1"/>
          </p:nvPr>
        </p:nvSpPr>
        <p:spPr>
          <a:xfrm>
            <a:off x="-276225" y="619438"/>
            <a:ext cx="9144000" cy="1098395"/>
          </a:xfrm>
        </p:spPr>
        <p:txBody>
          <a:bodyPr vert="horz" lIns="91440" tIns="45720" rIns="91440" bIns="45720" rtlCol="0">
            <a:normAutofit/>
          </a:bodyPr>
          <a:lstStyle/>
          <a:p>
            <a:pPr marL="0" indent="0" algn="ctr">
              <a:buNone/>
            </a:pPr>
            <a:r>
              <a:rPr lang="en-US" sz="1600" dirty="0">
                <a:solidFill>
                  <a:srgbClr val="FFFFFF"/>
                </a:solidFill>
              </a:rPr>
              <a:t>Philippa Dijkman &amp; Stéphanie Reijntjens-Boons </a:t>
            </a:r>
          </a:p>
        </p:txBody>
      </p:sp>
      <p:sp>
        <p:nvSpPr>
          <p:cNvPr id="4" name="Tekstvak 3">
            <a:extLst>
              <a:ext uri="{FF2B5EF4-FFF2-40B4-BE49-F238E27FC236}">
                <a16:creationId xmlns:a16="http://schemas.microsoft.com/office/drawing/2014/main" id="{58EE02E1-A3C6-E453-4128-39901CC98AE7}"/>
              </a:ext>
            </a:extLst>
          </p:cNvPr>
          <p:cNvSpPr txBox="1"/>
          <p:nvPr/>
        </p:nvSpPr>
        <p:spPr>
          <a:xfrm>
            <a:off x="1685924" y="2457449"/>
            <a:ext cx="5762625" cy="2428742"/>
          </a:xfrm>
          <a:prstGeom prst="rect">
            <a:avLst/>
          </a:prstGeom>
          <a:noFill/>
        </p:spPr>
        <p:txBody>
          <a:bodyPr wrap="square" rtlCol="0">
            <a:spAutoFit/>
          </a:bodyPr>
          <a:lstStyle/>
          <a:p>
            <a:pPr lvl="0">
              <a:lnSpc>
                <a:spcPct val="106000"/>
              </a:lnSpc>
            </a:pPr>
            <a:r>
              <a:rPr lang="nl-NL" sz="1800" dirty="0">
                <a:effectLst/>
                <a:latin typeface="Calibri" panose="020F0502020204030204" pitchFamily="34" charset="0"/>
                <a:ea typeface="Calibri" panose="020F0502020204030204" pitchFamily="34" charset="0"/>
                <a:cs typeface="Times New Roman" panose="02020603050405020304" pitchFamily="18" charset="0"/>
              </a:rPr>
              <a:t>Dag 1</a:t>
            </a:r>
          </a:p>
          <a:p>
            <a:pPr marL="342900" lvl="0" indent="-342900">
              <a:lnSpc>
                <a:spcPct val="106000"/>
              </a:lnSpc>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Motieven, rollen en competenties </a:t>
            </a:r>
          </a:p>
          <a:p>
            <a:pPr marL="342900" lvl="0" indent="-342900">
              <a:lnSpc>
                <a:spcPct val="106000"/>
              </a:lnSpc>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De student in de regie</a:t>
            </a:r>
          </a:p>
          <a:p>
            <a:pPr marL="342900" lvl="0" indent="-342900">
              <a:lnSpc>
                <a:spcPct val="106000"/>
              </a:lnSpc>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Coach of hulpverlener; waar liggen de grenzen? </a:t>
            </a:r>
          </a:p>
          <a:p>
            <a:pPr marL="342900" lvl="0" indent="-342900">
              <a:lnSpc>
                <a:spcPct val="106000"/>
              </a:lnSpc>
              <a:buFont typeface="Calibri" panose="020F0502020204030204" pitchFamily="34" charset="0"/>
              <a:buChar char="-"/>
            </a:pPr>
            <a:endParaRPr lang="nl-NL" dirty="0">
              <a:latin typeface="Calibri" panose="020F0502020204030204" pitchFamily="34" charset="0"/>
              <a:ea typeface="Calibri" panose="020F0502020204030204" pitchFamily="34" charset="0"/>
              <a:cs typeface="Times New Roman" panose="02020603050405020304" pitchFamily="18" charset="0"/>
            </a:endParaRPr>
          </a:p>
          <a:p>
            <a:pPr lvl="0">
              <a:lnSpc>
                <a:spcPct val="106000"/>
              </a:lnSpc>
            </a:pPr>
            <a:r>
              <a:rPr lang="nl-NL" dirty="0">
                <a:latin typeface="Calibri" panose="020F0502020204030204" pitchFamily="34" charset="0"/>
                <a:ea typeface="Calibri" panose="020F0502020204030204" pitchFamily="34" charset="0"/>
                <a:cs typeface="Times New Roman" panose="02020603050405020304" pitchFamily="18" charset="0"/>
              </a:rPr>
              <a:t>Dag 2</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Gesprekstechnieken; oefenen en ervaren</a:t>
            </a:r>
          </a:p>
          <a:p>
            <a:pPr marL="342900" lvl="0" indent="-342900">
              <a:lnSpc>
                <a:spcPct val="106000"/>
              </a:lnSpc>
              <a:spcAft>
                <a:spcPts val="800"/>
              </a:spcAft>
              <a:buFont typeface="Calibri" panose="020F0502020204030204" pitchFamily="34" charset="0"/>
              <a:buChar char="-"/>
            </a:pPr>
            <a:r>
              <a:rPr lang="nl-NL" dirty="0">
                <a:latin typeface="Calibri" panose="020F0502020204030204" pitchFamily="34" charset="0"/>
                <a:ea typeface="Calibri" panose="020F0502020204030204" pitchFamily="34" charset="0"/>
                <a:cs typeface="Times New Roman" panose="02020603050405020304" pitchFamily="18" charset="0"/>
              </a:rPr>
              <a:t>Wie ben jij als </a:t>
            </a:r>
            <a:r>
              <a:rPr lang="nl-NL" dirty="0" err="1">
                <a:latin typeface="Calibri" panose="020F0502020204030204" pitchFamily="34" charset="0"/>
                <a:ea typeface="Calibri" panose="020F0502020204030204" pitchFamily="34" charset="0"/>
                <a:cs typeface="Times New Roman" panose="02020603050405020304" pitchFamily="18" charset="0"/>
              </a:rPr>
              <a:t>SLB’er</a:t>
            </a:r>
            <a:r>
              <a:rPr lang="nl-NL" dirty="0">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83416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6.25E-7 4.44444E-6 L 0.03763 -0.55209 " pathEditMode="relative" rAng="0" ptsTypes="AA">
                                      <p:cBhvr>
                                        <p:cTn id="6" dur="2000" fill="hold"/>
                                        <p:tgtEl>
                                          <p:spTgt spid="2"/>
                                        </p:tgtEl>
                                        <p:attrNameLst>
                                          <p:attrName>ppt_x</p:attrName>
                                          <p:attrName>ppt_y</p:attrName>
                                        </p:attrNameLst>
                                      </p:cBhvr>
                                      <p:rCtr x="1875" y="-275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1">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0"/>
            <a:ext cx="7537705"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18937228-3DDF-2031-1098-E153C243398F}"/>
              </a:ext>
            </a:extLst>
          </p:cNvPr>
          <p:cNvSpPr>
            <a:spLocks noGrp="1"/>
          </p:cNvSpPr>
          <p:nvPr>
            <p:ph type="title"/>
          </p:nvPr>
        </p:nvSpPr>
        <p:spPr>
          <a:xfrm>
            <a:off x="905484" y="1065749"/>
            <a:ext cx="3748810" cy="4726502"/>
          </a:xfrm>
        </p:spPr>
        <p:txBody>
          <a:bodyPr>
            <a:normAutofit/>
          </a:bodyPr>
          <a:lstStyle/>
          <a:p>
            <a:r>
              <a:rPr lang="nl-NL"/>
              <a:t>Hoe werkt het!</a:t>
            </a:r>
          </a:p>
        </p:txBody>
      </p:sp>
      <p:sp>
        <p:nvSpPr>
          <p:cNvPr id="3" name="Tijdelijke aanduiding voor inhoud 2">
            <a:extLst>
              <a:ext uri="{FF2B5EF4-FFF2-40B4-BE49-F238E27FC236}">
                <a16:creationId xmlns:a16="http://schemas.microsoft.com/office/drawing/2014/main" id="{EF52F964-E062-EE4A-0DFE-72221FC8A2DA}"/>
              </a:ext>
            </a:extLst>
          </p:cNvPr>
          <p:cNvSpPr>
            <a:spLocks noGrp="1"/>
          </p:cNvSpPr>
          <p:nvPr>
            <p:ph idx="1"/>
          </p:nvPr>
        </p:nvSpPr>
        <p:spPr>
          <a:xfrm>
            <a:off x="6400800" y="713313"/>
            <a:ext cx="4953000" cy="5431376"/>
          </a:xfrm>
        </p:spPr>
        <p:txBody>
          <a:bodyPr anchor="ctr">
            <a:normAutofit/>
          </a:bodyPr>
          <a:lstStyle/>
          <a:p>
            <a:r>
              <a:rPr lang="nl-NL" sz="2000" dirty="0"/>
              <a:t>Niet de gebeurtenissen zelf maken de mens van streek maar hun gedachten daarover.</a:t>
            </a:r>
          </a:p>
          <a:p>
            <a:r>
              <a:rPr lang="nl-NL" sz="2000" dirty="0"/>
              <a:t>Effectieve en ineffectieve gedachten</a:t>
            </a:r>
          </a:p>
          <a:p>
            <a:r>
              <a:rPr lang="nl-NL" sz="2000" dirty="0"/>
              <a:t>Helpende  en niet-helpende gedachten</a:t>
            </a:r>
          </a:p>
        </p:txBody>
      </p:sp>
      <p:sp>
        <p:nvSpPr>
          <p:cNvPr id="6" name="Tekstvak 5">
            <a:extLst>
              <a:ext uri="{FF2B5EF4-FFF2-40B4-BE49-F238E27FC236}">
                <a16:creationId xmlns:a16="http://schemas.microsoft.com/office/drawing/2014/main" id="{E1C8B57E-F0CE-C8E4-60CB-B83B5F111258}"/>
              </a:ext>
            </a:extLst>
          </p:cNvPr>
          <p:cNvSpPr txBox="1"/>
          <p:nvPr/>
        </p:nvSpPr>
        <p:spPr>
          <a:xfrm>
            <a:off x="98421" y="6045442"/>
            <a:ext cx="5045846" cy="584775"/>
          </a:xfrm>
          <a:prstGeom prst="rect">
            <a:avLst/>
          </a:prstGeom>
          <a:noFill/>
        </p:spPr>
        <p:txBody>
          <a:bodyPr wrap="square" rtlCol="0">
            <a:spAutoFit/>
          </a:bodyPr>
          <a:lstStyle/>
          <a:p>
            <a:r>
              <a:rPr lang="nl-NL" sz="3200" b="1" dirty="0">
                <a:solidFill>
                  <a:srgbClr val="00B050"/>
                </a:solidFill>
                <a:latin typeface="Cochocib Script Latin Pro" panose="02000503000000020003" pitchFamily="2" charset="0"/>
              </a:rPr>
              <a:t>TEKEN JE GESPREK </a:t>
            </a:r>
          </a:p>
        </p:txBody>
      </p:sp>
    </p:spTree>
    <p:extLst>
      <p:ext uri="{BB962C8B-B14F-4D97-AF65-F5344CB8AC3E}">
        <p14:creationId xmlns:p14="http://schemas.microsoft.com/office/powerpoint/2010/main" val="145536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D894347-C9A9-4BFD-8A6D-05A2B0CDD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84ED281-4082-46F9-86EE-D78901367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
            <a:ext cx="9379192" cy="4251280"/>
          </a:xfrm>
          <a:custGeom>
            <a:avLst/>
            <a:gdLst>
              <a:gd name="connsiteX0" fmla="*/ 9379192 w 9379192"/>
              <a:gd name="connsiteY0" fmla="*/ 3752527 h 3752527"/>
              <a:gd name="connsiteX1" fmla="*/ 3293459 w 9379192"/>
              <a:gd name="connsiteY1" fmla="*/ 3752527 h 3752527"/>
              <a:gd name="connsiteX2" fmla="*/ 3297156 w 9379192"/>
              <a:gd name="connsiteY2" fmla="*/ 3752055 h 3752527"/>
              <a:gd name="connsiteX3" fmla="*/ 3642095 w 9379192"/>
              <a:gd name="connsiteY3" fmla="*/ 3690141 h 3752527"/>
              <a:gd name="connsiteX4" fmla="*/ 2307659 w 9379192"/>
              <a:gd name="connsiteY4" fmla="*/ 3500267 h 3752527"/>
              <a:gd name="connsiteX5" fmla="*/ 2383194 w 9379192"/>
              <a:gd name="connsiteY5" fmla="*/ 3475501 h 3752527"/>
              <a:gd name="connsiteX6" fmla="*/ 2237161 w 9379192"/>
              <a:gd name="connsiteY6" fmla="*/ 3376437 h 3752527"/>
              <a:gd name="connsiteX7" fmla="*/ 1637924 w 9379192"/>
              <a:gd name="connsiteY7" fmla="*/ 3219585 h 3752527"/>
              <a:gd name="connsiteX8" fmla="*/ 2383194 w 9379192"/>
              <a:gd name="connsiteY8" fmla="*/ 2955415 h 3752527"/>
              <a:gd name="connsiteX9" fmla="*/ 1542249 w 9379192"/>
              <a:gd name="connsiteY9" fmla="*/ 2596307 h 3752527"/>
              <a:gd name="connsiteX10" fmla="*/ 1114221 w 9379192"/>
              <a:gd name="connsiteY10" fmla="*/ 2509625 h 3752527"/>
              <a:gd name="connsiteX11" fmla="*/ 2524191 w 9379192"/>
              <a:gd name="connsiteY11" fmla="*/ 2059708 h 3752527"/>
              <a:gd name="connsiteX12" fmla="*/ 238027 w 9379192"/>
              <a:gd name="connsiteY12" fmla="*/ 1836815 h 3752527"/>
              <a:gd name="connsiteX13" fmla="*/ 424343 w 9379192"/>
              <a:gd name="connsiteY13" fmla="*/ 1746006 h 3752527"/>
              <a:gd name="connsiteX14" fmla="*/ 1844384 w 9379192"/>
              <a:gd name="connsiteY14" fmla="*/ 1770772 h 3752527"/>
              <a:gd name="connsiteX15" fmla="*/ 2081058 w 9379192"/>
              <a:gd name="connsiteY15" fmla="*/ 1700602 h 3752527"/>
              <a:gd name="connsiteX16" fmla="*/ 1844384 w 9379192"/>
              <a:gd name="connsiteY16" fmla="*/ 1589154 h 3752527"/>
              <a:gd name="connsiteX17" fmla="*/ 922869 w 9379192"/>
              <a:gd name="connsiteY17" fmla="*/ 1506601 h 3752527"/>
              <a:gd name="connsiteX18" fmla="*/ 681160 w 9379192"/>
              <a:gd name="connsiteY18" fmla="*/ 1320855 h 3752527"/>
              <a:gd name="connsiteX19" fmla="*/ 273276 w 9379192"/>
              <a:gd name="connsiteY19" fmla="*/ 1106216 h 3752527"/>
              <a:gd name="connsiteX20" fmla="*/ 555269 w 9379192"/>
              <a:gd name="connsiteY20" fmla="*/ 928727 h 3752527"/>
              <a:gd name="connsiteX21" fmla="*/ 97029 w 9379192"/>
              <a:gd name="connsiteY21" fmla="*/ 664555 h 3752527"/>
              <a:gd name="connsiteX22" fmla="*/ 227955 w 9379192"/>
              <a:gd name="connsiteY22" fmla="*/ 317831 h 3752527"/>
              <a:gd name="connsiteX23" fmla="*/ 998402 w 9379192"/>
              <a:gd name="connsiteY23" fmla="*/ 235277 h 3752527"/>
              <a:gd name="connsiteX24" fmla="*/ 2030701 w 9379192"/>
              <a:gd name="connsiteY24" fmla="*/ 115575 h 3752527"/>
              <a:gd name="connsiteX25" fmla="*/ 3068036 w 9379192"/>
              <a:gd name="connsiteY25" fmla="*/ 12383 h 3752527"/>
              <a:gd name="connsiteX26" fmla="*/ 4105370 w 9379192"/>
              <a:gd name="connsiteY26" fmla="*/ 12383 h 3752527"/>
              <a:gd name="connsiteX27" fmla="*/ 4402472 w 9379192"/>
              <a:gd name="connsiteY27" fmla="*/ 20638 h 3752527"/>
              <a:gd name="connsiteX28" fmla="*/ 4407507 w 9379192"/>
              <a:gd name="connsiteY28" fmla="*/ 20638 h 3752527"/>
              <a:gd name="connsiteX29" fmla="*/ 5696622 w 9379192"/>
              <a:gd name="connsiteY29" fmla="*/ 57788 h 3752527"/>
              <a:gd name="connsiteX30" fmla="*/ 6175004 w 9379192"/>
              <a:gd name="connsiteY30" fmla="*/ 61915 h 3752527"/>
              <a:gd name="connsiteX31" fmla="*/ 7212339 w 9379192"/>
              <a:gd name="connsiteY31" fmla="*/ 66042 h 3752527"/>
              <a:gd name="connsiteX32" fmla="*/ 8244638 w 9379192"/>
              <a:gd name="connsiteY32" fmla="*/ 49532 h 3752527"/>
              <a:gd name="connsiteX33" fmla="*/ 9292044 w 9379192"/>
              <a:gd name="connsiteY33" fmla="*/ 0 h 3752527"/>
              <a:gd name="connsiteX34" fmla="*/ 9379192 w 9379192"/>
              <a:gd name="connsiteY34" fmla="*/ 2762 h 375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9192" h="3752527">
                <a:moveTo>
                  <a:pt x="9379192" y="3752527"/>
                </a:moveTo>
                <a:lnTo>
                  <a:pt x="3293459" y="3752527"/>
                </a:lnTo>
                <a:lnTo>
                  <a:pt x="3297156" y="3752055"/>
                </a:lnTo>
                <a:cubicBezTo>
                  <a:pt x="3412975" y="3736577"/>
                  <a:pt x="3551454" y="3714906"/>
                  <a:pt x="3642095" y="3690141"/>
                </a:cubicBezTo>
                <a:cubicBezTo>
                  <a:pt x="3380244" y="3686012"/>
                  <a:pt x="2347945" y="3529162"/>
                  <a:pt x="2307659" y="3500267"/>
                </a:cubicBezTo>
                <a:cubicBezTo>
                  <a:pt x="2327803" y="3492012"/>
                  <a:pt x="2358017" y="3483757"/>
                  <a:pt x="2383194" y="3475501"/>
                </a:cubicBezTo>
                <a:cubicBezTo>
                  <a:pt x="2327803" y="3450736"/>
                  <a:pt x="2282482" y="3421842"/>
                  <a:pt x="2237161" y="3376437"/>
                </a:cubicBezTo>
                <a:cubicBezTo>
                  <a:pt x="2091129" y="3223714"/>
                  <a:pt x="1844384" y="3277374"/>
                  <a:pt x="1637924" y="3219585"/>
                </a:cubicBezTo>
                <a:cubicBezTo>
                  <a:pt x="1768850" y="2897627"/>
                  <a:pt x="2116307" y="3017329"/>
                  <a:pt x="2383194" y="2955415"/>
                </a:cubicBezTo>
                <a:cubicBezTo>
                  <a:pt x="1683245" y="2765541"/>
                  <a:pt x="1819207" y="2666477"/>
                  <a:pt x="1542249" y="2596307"/>
                </a:cubicBezTo>
                <a:cubicBezTo>
                  <a:pt x="1194791" y="2509625"/>
                  <a:pt x="1114221" y="2509625"/>
                  <a:pt x="1114221" y="2509625"/>
                </a:cubicBezTo>
                <a:cubicBezTo>
                  <a:pt x="1522105" y="2245455"/>
                  <a:pt x="2010559" y="2530264"/>
                  <a:pt x="2524191" y="2059708"/>
                </a:cubicBezTo>
                <a:cubicBezTo>
                  <a:pt x="2030701" y="1993667"/>
                  <a:pt x="555269" y="1960645"/>
                  <a:pt x="238027" y="1836815"/>
                </a:cubicBezTo>
                <a:cubicBezTo>
                  <a:pt x="358880" y="1882219"/>
                  <a:pt x="368952" y="1746006"/>
                  <a:pt x="424343" y="1746006"/>
                </a:cubicBezTo>
                <a:cubicBezTo>
                  <a:pt x="892655" y="1741879"/>
                  <a:pt x="1371037" y="1820305"/>
                  <a:pt x="1844384" y="1770772"/>
                </a:cubicBezTo>
                <a:cubicBezTo>
                  <a:pt x="1929989" y="1766645"/>
                  <a:pt x="2065951" y="1803793"/>
                  <a:pt x="2081058" y="1700602"/>
                </a:cubicBezTo>
                <a:cubicBezTo>
                  <a:pt x="2096164" y="1572644"/>
                  <a:pt x="1919919" y="1601537"/>
                  <a:pt x="1844384" y="1589154"/>
                </a:cubicBezTo>
                <a:cubicBezTo>
                  <a:pt x="1537212" y="1547877"/>
                  <a:pt x="1235076" y="1531367"/>
                  <a:pt x="922869" y="1506601"/>
                </a:cubicBezTo>
                <a:cubicBezTo>
                  <a:pt x="791943" y="1494218"/>
                  <a:pt x="630804" y="1518984"/>
                  <a:pt x="681160" y="1320855"/>
                </a:cubicBezTo>
                <a:cubicBezTo>
                  <a:pt x="640874" y="1130983"/>
                  <a:pt x="399166" y="1197025"/>
                  <a:pt x="273276" y="1106216"/>
                </a:cubicBezTo>
                <a:cubicBezTo>
                  <a:pt x="333703" y="998897"/>
                  <a:pt x="504913" y="1073196"/>
                  <a:pt x="555269" y="928727"/>
                </a:cubicBezTo>
                <a:cubicBezTo>
                  <a:pt x="313560" y="974131"/>
                  <a:pt x="338738" y="660428"/>
                  <a:pt x="97029" y="664555"/>
                </a:cubicBezTo>
                <a:cubicBezTo>
                  <a:pt x="-104395" y="478810"/>
                  <a:pt x="41638" y="388001"/>
                  <a:pt x="227955" y="317831"/>
                </a:cubicBezTo>
                <a:cubicBezTo>
                  <a:pt x="469664" y="231150"/>
                  <a:pt x="736551" y="251788"/>
                  <a:pt x="998402" y="235277"/>
                </a:cubicBezTo>
                <a:cubicBezTo>
                  <a:pt x="1345860" y="198128"/>
                  <a:pt x="1678209" y="111447"/>
                  <a:pt x="2030701" y="115575"/>
                </a:cubicBezTo>
                <a:cubicBezTo>
                  <a:pt x="2363052" y="28893"/>
                  <a:pt x="2730650" y="123829"/>
                  <a:pt x="3068036" y="12383"/>
                </a:cubicBezTo>
                <a:cubicBezTo>
                  <a:pt x="3410457" y="12383"/>
                  <a:pt x="3757914" y="12383"/>
                  <a:pt x="4105370" y="12383"/>
                </a:cubicBezTo>
                <a:cubicBezTo>
                  <a:pt x="4206084" y="16510"/>
                  <a:pt x="4301759" y="16510"/>
                  <a:pt x="4402472" y="20638"/>
                </a:cubicBezTo>
                <a:cubicBezTo>
                  <a:pt x="4402472" y="20638"/>
                  <a:pt x="4407507" y="20638"/>
                  <a:pt x="4407507" y="20638"/>
                </a:cubicBezTo>
                <a:cubicBezTo>
                  <a:pt x="4840570" y="33022"/>
                  <a:pt x="5268596" y="41276"/>
                  <a:pt x="5696622" y="57788"/>
                </a:cubicBezTo>
                <a:cubicBezTo>
                  <a:pt x="5857761" y="57788"/>
                  <a:pt x="6013864" y="61915"/>
                  <a:pt x="6175004" y="61915"/>
                </a:cubicBezTo>
                <a:cubicBezTo>
                  <a:pt x="6517425" y="82553"/>
                  <a:pt x="6864883" y="94936"/>
                  <a:pt x="7212339" y="66042"/>
                </a:cubicBezTo>
                <a:cubicBezTo>
                  <a:pt x="7559796" y="90809"/>
                  <a:pt x="7897182" y="74298"/>
                  <a:pt x="8244638" y="49532"/>
                </a:cubicBezTo>
                <a:cubicBezTo>
                  <a:pt x="8597130" y="78426"/>
                  <a:pt x="8944587" y="37149"/>
                  <a:pt x="9292044" y="0"/>
                </a:cubicBezTo>
                <a:lnTo>
                  <a:pt x="9379192" y="2762"/>
                </a:lnTo>
                <a:close/>
              </a:path>
            </a:pathLst>
          </a:custGeom>
          <a:solidFill>
            <a:schemeClr val="bg2">
              <a:alpha val="50000"/>
            </a:schemeClr>
          </a:solidFill>
          <a:ln w="32707"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5531D9B7-48AB-4407-A9E8-13391FCB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9902" flipV="1">
            <a:off x="5210629" y="4242714"/>
            <a:ext cx="7104297" cy="3137347"/>
          </a:xfrm>
          <a:custGeom>
            <a:avLst/>
            <a:gdLst>
              <a:gd name="connsiteX0" fmla="*/ 6772629 w 7104297"/>
              <a:gd name="connsiteY0" fmla="*/ 3137347 h 3137347"/>
              <a:gd name="connsiteX1" fmla="*/ 7104297 w 7104297"/>
              <a:gd name="connsiteY1" fmla="*/ 1081624 h 3137347"/>
              <a:gd name="connsiteX2" fmla="*/ 400225 w 7104297"/>
              <a:gd name="connsiteY2" fmla="*/ 0 h 3137347"/>
              <a:gd name="connsiteX3" fmla="*/ 277738 w 7104297"/>
              <a:gd name="connsiteY3" fmla="*/ 5048 h 3137347"/>
              <a:gd name="connsiteX4" fmla="*/ 0 w 7104297"/>
              <a:gd name="connsiteY4" fmla="*/ 23585 h 3137347"/>
              <a:gd name="connsiteX5" fmla="*/ 296410 w 7104297"/>
              <a:gd name="connsiteY5" fmla="*/ 136472 h 3137347"/>
              <a:gd name="connsiteX6" fmla="*/ 396403 w 7104297"/>
              <a:gd name="connsiteY6" fmla="*/ 445861 h 3137347"/>
              <a:gd name="connsiteX7" fmla="*/ 760665 w 7104297"/>
              <a:gd name="connsiteY7" fmla="*/ 621461 h 3137347"/>
              <a:gd name="connsiteX8" fmla="*/ 996368 w 7104297"/>
              <a:gd name="connsiteY8" fmla="*/ 684176 h 3137347"/>
              <a:gd name="connsiteX9" fmla="*/ 1535617 w 7104297"/>
              <a:gd name="connsiteY9" fmla="*/ 776157 h 3137347"/>
              <a:gd name="connsiteX10" fmla="*/ 1614185 w 7104297"/>
              <a:gd name="connsiteY10" fmla="*/ 926671 h 3137347"/>
              <a:gd name="connsiteX11" fmla="*/ 1682037 w 7104297"/>
              <a:gd name="connsiteY11" fmla="*/ 1093909 h 3137347"/>
              <a:gd name="connsiteX12" fmla="*/ 1824886 w 7104297"/>
              <a:gd name="connsiteY12" fmla="*/ 1202614 h 3137347"/>
              <a:gd name="connsiteX13" fmla="*/ 714243 w 7104297"/>
              <a:gd name="connsiteY13" fmla="*/ 1185890 h 3137347"/>
              <a:gd name="connsiteX14" fmla="*/ 1967733 w 7104297"/>
              <a:gd name="connsiteY14" fmla="*/ 1537090 h 3137347"/>
              <a:gd name="connsiteX15" fmla="*/ 1857026 w 7104297"/>
              <a:gd name="connsiteY15" fmla="*/ 1675062 h 3137347"/>
              <a:gd name="connsiteX16" fmla="*/ 2542697 w 7104297"/>
              <a:gd name="connsiteY16" fmla="*/ 1863205 h 3137347"/>
              <a:gd name="connsiteX17" fmla="*/ 2174863 w 7104297"/>
              <a:gd name="connsiteY17" fmla="*/ 1884109 h 3137347"/>
              <a:gd name="connsiteX18" fmla="*/ 4314015 w 7104297"/>
              <a:gd name="connsiteY18" fmla="*/ 2670128 h 3137347"/>
              <a:gd name="connsiteX19" fmla="*/ 5430784 w 7104297"/>
              <a:gd name="connsiteY19" fmla="*/ 2889725 h 3137347"/>
              <a:gd name="connsiteX20" fmla="*/ 6613344 w 7104297"/>
              <a:gd name="connsiteY20" fmla="*/ 3108822 h 313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04297" h="3137347">
                <a:moveTo>
                  <a:pt x="6772629" y="3137347"/>
                </a:moveTo>
                <a:lnTo>
                  <a:pt x="7104297" y="1081624"/>
                </a:lnTo>
                <a:lnTo>
                  <a:pt x="400225" y="0"/>
                </a:lnTo>
                <a:lnTo>
                  <a:pt x="277738" y="5048"/>
                </a:lnTo>
                <a:cubicBezTo>
                  <a:pt x="185423" y="9801"/>
                  <a:pt x="92851" y="15745"/>
                  <a:pt x="0" y="23585"/>
                </a:cubicBezTo>
                <a:cubicBezTo>
                  <a:pt x="96424" y="149013"/>
                  <a:pt x="221416" y="44490"/>
                  <a:pt x="296410" y="136472"/>
                </a:cubicBezTo>
                <a:cubicBezTo>
                  <a:pt x="224986" y="328795"/>
                  <a:pt x="253557" y="433318"/>
                  <a:pt x="396403" y="445861"/>
                </a:cubicBezTo>
                <a:cubicBezTo>
                  <a:pt x="535682" y="458403"/>
                  <a:pt x="685672" y="391507"/>
                  <a:pt x="760665" y="621461"/>
                </a:cubicBezTo>
                <a:cubicBezTo>
                  <a:pt x="782093" y="692537"/>
                  <a:pt x="914229" y="671633"/>
                  <a:pt x="996368" y="684176"/>
                </a:cubicBezTo>
                <a:cubicBezTo>
                  <a:pt x="1174926" y="713442"/>
                  <a:pt x="1364202" y="684176"/>
                  <a:pt x="1535617" y="776157"/>
                </a:cubicBezTo>
                <a:cubicBezTo>
                  <a:pt x="1603471" y="809604"/>
                  <a:pt x="1649896" y="834690"/>
                  <a:pt x="1614185" y="926671"/>
                </a:cubicBezTo>
                <a:cubicBezTo>
                  <a:pt x="1578472" y="1022833"/>
                  <a:pt x="1624898" y="1056279"/>
                  <a:pt x="1682037" y="1093909"/>
                </a:cubicBezTo>
                <a:cubicBezTo>
                  <a:pt x="1724892" y="1123175"/>
                  <a:pt x="1789173" y="1114814"/>
                  <a:pt x="1824886" y="1202614"/>
                </a:cubicBezTo>
                <a:cubicBezTo>
                  <a:pt x="1449909" y="1190070"/>
                  <a:pt x="1085647" y="1118994"/>
                  <a:pt x="714243" y="1185890"/>
                </a:cubicBezTo>
                <a:cubicBezTo>
                  <a:pt x="1121358" y="1353128"/>
                  <a:pt x="1567759" y="1344765"/>
                  <a:pt x="1967733" y="1537090"/>
                </a:cubicBezTo>
                <a:cubicBezTo>
                  <a:pt x="1953448" y="1603986"/>
                  <a:pt x="1860597" y="1574718"/>
                  <a:pt x="1857026" y="1675062"/>
                </a:cubicBezTo>
                <a:cubicBezTo>
                  <a:pt x="2067727" y="1779586"/>
                  <a:pt x="2321284" y="1708508"/>
                  <a:pt x="2542697" y="1863205"/>
                </a:cubicBezTo>
                <a:cubicBezTo>
                  <a:pt x="2414134" y="1934281"/>
                  <a:pt x="2296285" y="1817213"/>
                  <a:pt x="2174863" y="1884109"/>
                </a:cubicBezTo>
                <a:cubicBezTo>
                  <a:pt x="2214147" y="1984452"/>
                  <a:pt x="3992607" y="2603233"/>
                  <a:pt x="4314015" y="2670128"/>
                </a:cubicBezTo>
                <a:cubicBezTo>
                  <a:pt x="4559090" y="2721868"/>
                  <a:pt x="4976921" y="2803592"/>
                  <a:pt x="5430784" y="2889725"/>
                </a:cubicBezTo>
                <a:cubicBezTo>
                  <a:pt x="5827914" y="2965093"/>
                  <a:pt x="6252633" y="3043836"/>
                  <a:pt x="6613344" y="3108822"/>
                </a:cubicBezTo>
                <a:close/>
              </a:path>
            </a:pathLst>
          </a:custGeom>
          <a:solidFill>
            <a:schemeClr val="bg2">
              <a:alpha val="50000"/>
            </a:schemeClr>
          </a:solidFill>
          <a:ln w="32707" cap="flat">
            <a:noFill/>
            <a:prstDash val="solid"/>
            <a:miter/>
          </a:ln>
        </p:spPr>
        <p:txBody>
          <a:bodyPr rtlCol="0" anchor="ctr"/>
          <a:lstStyle/>
          <a:p>
            <a:endParaRPr lang="en-US"/>
          </a:p>
        </p:txBody>
      </p:sp>
      <p:sp>
        <p:nvSpPr>
          <p:cNvPr id="6" name="Titel 1">
            <a:extLst>
              <a:ext uri="{FF2B5EF4-FFF2-40B4-BE49-F238E27FC236}">
                <a16:creationId xmlns:a16="http://schemas.microsoft.com/office/drawing/2014/main" id="{E7A0F408-7093-7B67-24F9-2FCCA0EA1E8F}"/>
              </a:ext>
            </a:extLst>
          </p:cNvPr>
          <p:cNvSpPr txBox="1">
            <a:spLocks/>
          </p:cNvSpPr>
          <p:nvPr/>
        </p:nvSpPr>
        <p:spPr>
          <a:xfrm>
            <a:off x="809625" y="4251279"/>
            <a:ext cx="10544175" cy="20368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spcBef>
                <a:spcPts val="0"/>
              </a:spcBef>
            </a:pPr>
            <a:r>
              <a:rPr lang="en-US" sz="2600" b="1" kern="1200" dirty="0">
                <a:solidFill>
                  <a:schemeClr val="tx1"/>
                </a:solidFill>
                <a:latin typeface="+mn-lt"/>
                <a:ea typeface="+mn-ea"/>
                <a:cs typeface="+mn-cs"/>
              </a:rPr>
              <a:t>Wat </a:t>
            </a:r>
            <a:r>
              <a:rPr lang="en-US" sz="2600" b="1" kern="1200" dirty="0" err="1">
                <a:solidFill>
                  <a:schemeClr val="tx1"/>
                </a:solidFill>
                <a:latin typeface="+mn-lt"/>
                <a:ea typeface="+mn-ea"/>
                <a:cs typeface="+mn-cs"/>
              </a:rPr>
              <a:t>zijn</a:t>
            </a:r>
            <a:r>
              <a:rPr lang="en-US" sz="2600" b="1" kern="1200" dirty="0">
                <a:solidFill>
                  <a:schemeClr val="tx1"/>
                </a:solidFill>
                <a:latin typeface="+mn-lt"/>
                <a:ea typeface="+mn-ea"/>
                <a:cs typeface="+mn-cs"/>
              </a:rPr>
              <a:t> </a:t>
            </a:r>
            <a:r>
              <a:rPr lang="en-US" sz="2600" b="1" kern="1200" dirty="0" err="1">
                <a:solidFill>
                  <a:schemeClr val="tx1"/>
                </a:solidFill>
                <a:latin typeface="+mn-lt"/>
                <a:ea typeface="+mn-ea"/>
                <a:cs typeface="+mn-cs"/>
              </a:rPr>
              <a:t>helpende</a:t>
            </a:r>
            <a:r>
              <a:rPr lang="en-US" sz="2600" b="1" kern="1200" dirty="0">
                <a:solidFill>
                  <a:schemeClr val="tx1"/>
                </a:solidFill>
                <a:latin typeface="+mn-lt"/>
                <a:ea typeface="+mn-ea"/>
                <a:cs typeface="+mn-cs"/>
              </a:rPr>
              <a:t> </a:t>
            </a:r>
            <a:r>
              <a:rPr lang="en-US" sz="2600" b="1" kern="1200" dirty="0" err="1">
                <a:solidFill>
                  <a:schemeClr val="tx1"/>
                </a:solidFill>
                <a:latin typeface="+mn-lt"/>
                <a:ea typeface="+mn-ea"/>
                <a:cs typeface="+mn-cs"/>
              </a:rPr>
              <a:t>gedachten</a:t>
            </a:r>
            <a:r>
              <a:rPr lang="en-US" sz="2600" b="1" kern="1200" dirty="0">
                <a:solidFill>
                  <a:schemeClr val="tx1"/>
                </a:solidFill>
                <a:latin typeface="+mn-lt"/>
                <a:ea typeface="+mn-ea"/>
                <a:cs typeface="+mn-cs"/>
              </a:rPr>
              <a:t>?</a:t>
            </a:r>
          </a:p>
          <a:p>
            <a:pPr algn="r">
              <a:lnSpc>
                <a:spcPct val="100000"/>
              </a:lnSpc>
              <a:spcBef>
                <a:spcPts val="0"/>
              </a:spcBef>
            </a:pPr>
            <a:r>
              <a:rPr lang="en-US" sz="2600" kern="1200" dirty="0" err="1">
                <a:solidFill>
                  <a:schemeClr val="tx1"/>
                </a:solidFill>
                <a:latin typeface="+mn-lt"/>
                <a:ea typeface="+mn-ea"/>
                <a:cs typeface="+mn-cs"/>
              </a:rPr>
              <a:t>Gedachten</a:t>
            </a:r>
            <a:r>
              <a:rPr lang="en-US" sz="2600" kern="1200" dirty="0">
                <a:solidFill>
                  <a:schemeClr val="tx1"/>
                </a:solidFill>
                <a:latin typeface="+mn-lt"/>
                <a:ea typeface="+mn-ea"/>
                <a:cs typeface="+mn-cs"/>
              </a:rPr>
              <a:t>:</a:t>
            </a:r>
          </a:p>
          <a:p>
            <a:pPr algn="r">
              <a:lnSpc>
                <a:spcPct val="100000"/>
              </a:lnSpc>
              <a:spcBef>
                <a:spcPts val="0"/>
              </a:spcBef>
            </a:pPr>
            <a:r>
              <a:rPr lang="en-US" sz="2600" kern="1200" dirty="0">
                <a:solidFill>
                  <a:schemeClr val="tx1"/>
                </a:solidFill>
                <a:latin typeface="+mn-lt"/>
                <a:ea typeface="+mn-ea"/>
                <a:cs typeface="+mn-cs"/>
              </a:rPr>
              <a:t>- die </a:t>
            </a:r>
            <a:r>
              <a:rPr lang="en-US" sz="2600" kern="1200" dirty="0" err="1">
                <a:solidFill>
                  <a:schemeClr val="tx1"/>
                </a:solidFill>
                <a:latin typeface="+mn-lt"/>
                <a:ea typeface="+mn-ea"/>
                <a:cs typeface="+mn-cs"/>
              </a:rPr>
              <a:t>leiden</a:t>
            </a:r>
            <a:r>
              <a:rPr lang="en-US" sz="2600" kern="1200" dirty="0">
                <a:solidFill>
                  <a:schemeClr val="tx1"/>
                </a:solidFill>
                <a:latin typeface="+mn-lt"/>
                <a:ea typeface="+mn-ea"/>
                <a:cs typeface="+mn-cs"/>
              </a:rPr>
              <a:t> tot </a:t>
            </a:r>
            <a:r>
              <a:rPr lang="en-US" sz="2600" kern="1200" dirty="0" err="1">
                <a:solidFill>
                  <a:schemeClr val="tx1"/>
                </a:solidFill>
                <a:latin typeface="+mn-lt"/>
                <a:ea typeface="+mn-ea"/>
                <a:cs typeface="+mn-cs"/>
              </a:rPr>
              <a:t>gedrag</a:t>
            </a:r>
            <a:r>
              <a:rPr lang="en-US" sz="2600" kern="1200" dirty="0">
                <a:solidFill>
                  <a:schemeClr val="tx1"/>
                </a:solidFill>
                <a:latin typeface="+mn-lt"/>
                <a:ea typeface="+mn-ea"/>
                <a:cs typeface="+mn-cs"/>
              </a:rPr>
              <a:t>/</a:t>
            </a:r>
            <a:r>
              <a:rPr lang="en-US" sz="2600" kern="1200" dirty="0" err="1">
                <a:solidFill>
                  <a:schemeClr val="tx1"/>
                </a:solidFill>
                <a:latin typeface="+mn-lt"/>
                <a:ea typeface="+mn-ea"/>
                <a:cs typeface="+mn-cs"/>
              </a:rPr>
              <a:t>gevoel</a:t>
            </a:r>
            <a:r>
              <a:rPr lang="en-US" sz="2600" kern="1200" dirty="0">
                <a:solidFill>
                  <a:schemeClr val="tx1"/>
                </a:solidFill>
                <a:latin typeface="+mn-lt"/>
                <a:ea typeface="+mn-ea"/>
                <a:cs typeface="+mn-cs"/>
              </a:rPr>
              <a:t> </a:t>
            </a:r>
            <a:r>
              <a:rPr lang="en-US" sz="2600" kern="1200" dirty="0" err="1">
                <a:solidFill>
                  <a:schemeClr val="tx1"/>
                </a:solidFill>
                <a:latin typeface="+mn-lt"/>
                <a:ea typeface="+mn-ea"/>
                <a:cs typeface="+mn-cs"/>
              </a:rPr>
              <a:t>dat</a:t>
            </a:r>
            <a:r>
              <a:rPr lang="en-US" sz="2600" kern="1200" dirty="0">
                <a:solidFill>
                  <a:schemeClr val="tx1"/>
                </a:solidFill>
                <a:latin typeface="+mn-lt"/>
                <a:ea typeface="+mn-ea"/>
                <a:cs typeface="+mn-cs"/>
              </a:rPr>
              <a:t> </a:t>
            </a:r>
            <a:r>
              <a:rPr lang="en-US" sz="2600" kern="1200" dirty="0" err="1">
                <a:solidFill>
                  <a:schemeClr val="tx1"/>
                </a:solidFill>
                <a:latin typeface="+mn-lt"/>
                <a:ea typeface="+mn-ea"/>
                <a:cs typeface="+mn-cs"/>
              </a:rPr>
              <a:t>helpend</a:t>
            </a:r>
            <a:r>
              <a:rPr lang="en-US" sz="2600" kern="1200" dirty="0">
                <a:solidFill>
                  <a:schemeClr val="tx1"/>
                </a:solidFill>
                <a:latin typeface="+mn-lt"/>
                <a:ea typeface="+mn-ea"/>
                <a:cs typeface="+mn-cs"/>
              </a:rPr>
              <a:t> is in </a:t>
            </a:r>
            <a:r>
              <a:rPr lang="en-US" sz="2600" kern="1200" dirty="0" err="1">
                <a:solidFill>
                  <a:schemeClr val="tx1"/>
                </a:solidFill>
                <a:latin typeface="+mn-lt"/>
                <a:ea typeface="+mn-ea"/>
                <a:cs typeface="+mn-cs"/>
              </a:rPr>
              <a:t>een</a:t>
            </a:r>
            <a:r>
              <a:rPr lang="en-US" sz="2600" dirty="0">
                <a:latin typeface="+mn-lt"/>
                <a:ea typeface="+mn-ea"/>
                <a:cs typeface="+mn-cs"/>
              </a:rPr>
              <a:t> </a:t>
            </a:r>
            <a:r>
              <a:rPr lang="en-US" sz="2600" kern="1200" dirty="0" err="1">
                <a:solidFill>
                  <a:schemeClr val="tx1"/>
                </a:solidFill>
                <a:latin typeface="+mn-lt"/>
                <a:ea typeface="+mn-ea"/>
                <a:cs typeface="+mn-cs"/>
              </a:rPr>
              <a:t>bepaalde</a:t>
            </a:r>
            <a:r>
              <a:rPr lang="en-US" sz="2600" kern="1200" dirty="0">
                <a:solidFill>
                  <a:schemeClr val="tx1"/>
                </a:solidFill>
                <a:latin typeface="+mn-lt"/>
                <a:ea typeface="+mn-ea"/>
                <a:cs typeface="+mn-cs"/>
              </a:rPr>
              <a:t> </a:t>
            </a:r>
            <a:r>
              <a:rPr lang="en-US" sz="2600" kern="1200" dirty="0" err="1">
                <a:solidFill>
                  <a:schemeClr val="tx1"/>
                </a:solidFill>
                <a:latin typeface="+mn-lt"/>
                <a:ea typeface="+mn-ea"/>
                <a:cs typeface="+mn-cs"/>
              </a:rPr>
              <a:t>situatie</a:t>
            </a:r>
            <a:endParaRPr lang="en-US" sz="2600" kern="1200" dirty="0">
              <a:solidFill>
                <a:schemeClr val="tx1"/>
              </a:solidFill>
              <a:latin typeface="+mn-lt"/>
              <a:ea typeface="+mn-ea"/>
              <a:cs typeface="+mn-cs"/>
            </a:endParaRPr>
          </a:p>
          <a:p>
            <a:pPr algn="r">
              <a:lnSpc>
                <a:spcPct val="100000"/>
              </a:lnSpc>
              <a:spcBef>
                <a:spcPts val="0"/>
              </a:spcBef>
            </a:pPr>
            <a:r>
              <a:rPr lang="en-US" sz="2600" kern="1200" dirty="0">
                <a:solidFill>
                  <a:schemeClr val="tx1"/>
                </a:solidFill>
                <a:latin typeface="+mn-lt"/>
                <a:ea typeface="+mn-ea"/>
                <a:cs typeface="+mn-cs"/>
              </a:rPr>
              <a:t>- die </a:t>
            </a:r>
            <a:r>
              <a:rPr lang="en-US" sz="2600" kern="1200" dirty="0" err="1">
                <a:solidFill>
                  <a:schemeClr val="tx1"/>
                </a:solidFill>
                <a:latin typeface="+mn-lt"/>
                <a:ea typeface="+mn-ea"/>
                <a:cs typeface="+mn-cs"/>
              </a:rPr>
              <a:t>onderbouwt</a:t>
            </a:r>
            <a:r>
              <a:rPr lang="en-US" sz="2600" kern="1200" dirty="0">
                <a:solidFill>
                  <a:schemeClr val="tx1"/>
                </a:solidFill>
                <a:latin typeface="+mn-lt"/>
                <a:ea typeface="+mn-ea"/>
                <a:cs typeface="+mn-cs"/>
              </a:rPr>
              <a:t> </a:t>
            </a:r>
            <a:r>
              <a:rPr lang="en-US" sz="2600" kern="1200" dirty="0" err="1">
                <a:solidFill>
                  <a:schemeClr val="tx1"/>
                </a:solidFill>
                <a:latin typeface="+mn-lt"/>
                <a:ea typeface="+mn-ea"/>
                <a:cs typeface="+mn-cs"/>
              </a:rPr>
              <a:t>worden</a:t>
            </a:r>
            <a:r>
              <a:rPr lang="en-US" sz="2600" kern="1200" dirty="0">
                <a:solidFill>
                  <a:schemeClr val="tx1"/>
                </a:solidFill>
                <a:latin typeface="+mn-lt"/>
                <a:ea typeface="+mn-ea"/>
                <a:cs typeface="+mn-cs"/>
              </a:rPr>
              <a:t> met </a:t>
            </a:r>
            <a:r>
              <a:rPr lang="en-US" sz="2600" kern="1200" dirty="0" err="1">
                <a:solidFill>
                  <a:schemeClr val="tx1"/>
                </a:solidFill>
                <a:latin typeface="+mn-lt"/>
                <a:ea typeface="+mn-ea"/>
                <a:cs typeface="+mn-cs"/>
              </a:rPr>
              <a:t>feiten</a:t>
            </a:r>
            <a:r>
              <a:rPr lang="en-US" sz="2600" kern="1200" dirty="0">
                <a:solidFill>
                  <a:schemeClr val="tx1"/>
                </a:solidFill>
                <a:latin typeface="+mn-lt"/>
                <a:ea typeface="+mn-ea"/>
                <a:cs typeface="+mn-cs"/>
              </a:rPr>
              <a:t>.</a:t>
            </a:r>
          </a:p>
          <a:p>
            <a:pPr algn="r">
              <a:lnSpc>
                <a:spcPct val="100000"/>
              </a:lnSpc>
              <a:spcBef>
                <a:spcPts val="0"/>
              </a:spcBef>
            </a:pPr>
            <a:r>
              <a:rPr lang="en-US" sz="2600" kern="1200" dirty="0">
                <a:solidFill>
                  <a:schemeClr val="tx1"/>
                </a:solidFill>
                <a:latin typeface="+mn-lt"/>
                <a:ea typeface="+mn-ea"/>
                <a:cs typeface="+mn-cs"/>
              </a:rPr>
              <a:t>- die </a:t>
            </a:r>
            <a:r>
              <a:rPr lang="en-US" sz="2600" kern="1200" dirty="0" err="1">
                <a:solidFill>
                  <a:schemeClr val="tx1"/>
                </a:solidFill>
                <a:latin typeface="+mn-lt"/>
                <a:ea typeface="+mn-ea"/>
                <a:cs typeface="+mn-cs"/>
              </a:rPr>
              <a:t>logisch</a:t>
            </a:r>
            <a:r>
              <a:rPr lang="en-US" sz="2600" kern="1200" dirty="0">
                <a:solidFill>
                  <a:schemeClr val="tx1"/>
                </a:solidFill>
                <a:latin typeface="+mn-lt"/>
                <a:ea typeface="+mn-ea"/>
                <a:cs typeface="+mn-cs"/>
              </a:rPr>
              <a:t> </a:t>
            </a:r>
            <a:r>
              <a:rPr lang="en-US" sz="2600" kern="1200" dirty="0" err="1">
                <a:solidFill>
                  <a:schemeClr val="tx1"/>
                </a:solidFill>
                <a:latin typeface="+mn-lt"/>
                <a:ea typeface="+mn-ea"/>
                <a:cs typeface="+mn-cs"/>
              </a:rPr>
              <a:t>zijn</a:t>
            </a:r>
            <a:endParaRPr lang="en-US" sz="2600" kern="1200" dirty="0">
              <a:solidFill>
                <a:schemeClr val="tx1"/>
              </a:solidFill>
              <a:latin typeface="+mn-lt"/>
              <a:ea typeface="+mn-ea"/>
              <a:cs typeface="+mn-cs"/>
            </a:endParaRPr>
          </a:p>
          <a:p>
            <a:pPr algn="r">
              <a:lnSpc>
                <a:spcPct val="100000"/>
              </a:lnSpc>
              <a:spcBef>
                <a:spcPts val="0"/>
              </a:spcBef>
            </a:pPr>
            <a:endParaRPr lang="en-US" sz="2600" kern="1200" dirty="0">
              <a:solidFill>
                <a:schemeClr val="tx1"/>
              </a:solidFill>
              <a:latin typeface="+mn-lt"/>
              <a:ea typeface="+mn-ea"/>
              <a:cs typeface="+mn-cs"/>
            </a:endParaRPr>
          </a:p>
        </p:txBody>
      </p:sp>
      <p:sp>
        <p:nvSpPr>
          <p:cNvPr id="4" name="Titel 1">
            <a:extLst>
              <a:ext uri="{FF2B5EF4-FFF2-40B4-BE49-F238E27FC236}">
                <a16:creationId xmlns:a16="http://schemas.microsoft.com/office/drawing/2014/main" id="{2A557855-A85C-B2A5-D341-B4B81BCA88DE}"/>
              </a:ext>
            </a:extLst>
          </p:cNvPr>
          <p:cNvSpPr txBox="1">
            <a:spLocks/>
          </p:cNvSpPr>
          <p:nvPr/>
        </p:nvSpPr>
        <p:spPr>
          <a:xfrm>
            <a:off x="309880" y="612399"/>
            <a:ext cx="8041640" cy="270992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0">
              <a:lnSpc>
                <a:spcPct val="110000"/>
              </a:lnSpc>
              <a:buFont typeface="Arial" panose="020B0604020202020204" pitchFamily="34" charset="0"/>
              <a:buNone/>
            </a:pPr>
            <a:r>
              <a:rPr lang="nl-NL" sz="2800" b="1" dirty="0">
                <a:latin typeface="+mn-lt"/>
              </a:rPr>
              <a:t>Wat zijn niet-helpende gedachten?</a:t>
            </a:r>
          </a:p>
          <a:p>
            <a:pPr marL="0" indent="0">
              <a:lnSpc>
                <a:spcPct val="110000"/>
              </a:lnSpc>
              <a:buFont typeface="Arial" panose="020B0604020202020204" pitchFamily="34" charset="0"/>
              <a:buNone/>
            </a:pPr>
            <a:r>
              <a:rPr lang="nl-NL" sz="2800" dirty="0">
                <a:latin typeface="+mn-lt"/>
              </a:rPr>
              <a:t>Gedachten:</a:t>
            </a:r>
          </a:p>
          <a:p>
            <a:pPr marL="0" indent="0">
              <a:lnSpc>
                <a:spcPct val="110000"/>
              </a:lnSpc>
              <a:buFont typeface="Arial" panose="020B0604020202020204" pitchFamily="34" charset="0"/>
              <a:buNone/>
            </a:pPr>
            <a:r>
              <a:rPr lang="nl-NL" sz="2800" dirty="0">
                <a:latin typeface="+mn-lt"/>
              </a:rPr>
              <a:t>- die leiden tot gedrag/gevoel dat niet helpend is in een bepaalde situatie</a:t>
            </a:r>
          </a:p>
          <a:p>
            <a:pPr marL="0" indent="0">
              <a:lnSpc>
                <a:spcPct val="110000"/>
              </a:lnSpc>
              <a:buFont typeface="Arial" panose="020B0604020202020204" pitchFamily="34" charset="0"/>
              <a:buNone/>
            </a:pPr>
            <a:r>
              <a:rPr lang="nl-NL" sz="2800" dirty="0">
                <a:latin typeface="+mn-lt"/>
              </a:rPr>
              <a:t>- die niet onderbouwt worden met feiten.</a:t>
            </a:r>
          </a:p>
          <a:p>
            <a:pPr marL="0" indent="0">
              <a:lnSpc>
                <a:spcPct val="110000"/>
              </a:lnSpc>
              <a:buFont typeface="Arial" panose="020B0604020202020204" pitchFamily="34" charset="0"/>
              <a:buNone/>
            </a:pPr>
            <a:r>
              <a:rPr lang="nl-NL" sz="2800" dirty="0">
                <a:latin typeface="+mn-lt"/>
              </a:rPr>
              <a:t>- die niet logisch zijn</a:t>
            </a:r>
          </a:p>
          <a:p>
            <a:pPr>
              <a:lnSpc>
                <a:spcPct val="110000"/>
              </a:lnSpc>
            </a:pPr>
            <a:endParaRPr lang="nl-NL" sz="2800" dirty="0">
              <a:latin typeface="+mn-lt"/>
            </a:endParaRPr>
          </a:p>
        </p:txBody>
      </p:sp>
      <p:sp>
        <p:nvSpPr>
          <p:cNvPr id="8" name="Tekstvak 7">
            <a:extLst>
              <a:ext uri="{FF2B5EF4-FFF2-40B4-BE49-F238E27FC236}">
                <a16:creationId xmlns:a16="http://schemas.microsoft.com/office/drawing/2014/main" id="{6E7E9274-A9DC-00C6-03B4-108CDC652E15}"/>
              </a:ext>
            </a:extLst>
          </p:cNvPr>
          <p:cNvSpPr txBox="1"/>
          <p:nvPr/>
        </p:nvSpPr>
        <p:spPr>
          <a:xfrm>
            <a:off x="98421" y="6045442"/>
            <a:ext cx="5045846" cy="584775"/>
          </a:xfrm>
          <a:prstGeom prst="rect">
            <a:avLst/>
          </a:prstGeom>
          <a:noFill/>
        </p:spPr>
        <p:txBody>
          <a:bodyPr wrap="square" rtlCol="0">
            <a:spAutoFit/>
          </a:bodyPr>
          <a:lstStyle/>
          <a:p>
            <a:r>
              <a:rPr lang="nl-NL" sz="3200" b="1" dirty="0">
                <a:solidFill>
                  <a:srgbClr val="00B050"/>
                </a:solidFill>
                <a:latin typeface="Cochocib Script Latin Pro" panose="02000503000000020003" pitchFamily="2" charset="0"/>
              </a:rPr>
              <a:t>TEKEN JE GESPREK </a:t>
            </a:r>
          </a:p>
        </p:txBody>
      </p:sp>
    </p:spTree>
    <p:extLst>
      <p:ext uri="{BB962C8B-B14F-4D97-AF65-F5344CB8AC3E}">
        <p14:creationId xmlns:p14="http://schemas.microsoft.com/office/powerpoint/2010/main" val="2972159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AB7A1C30-8F87-5C89-C622-5832C2D3EF4B}"/>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t>Hulp bij stressklachten</a:t>
            </a:r>
            <a:endParaRPr lang="nl-NL" dirty="0"/>
          </a:p>
        </p:txBody>
      </p:sp>
      <p:sp>
        <p:nvSpPr>
          <p:cNvPr id="5" name="Tijdelijke aanduiding voor inhoud 2">
            <a:extLst>
              <a:ext uri="{FF2B5EF4-FFF2-40B4-BE49-F238E27FC236}">
                <a16:creationId xmlns:a16="http://schemas.microsoft.com/office/drawing/2014/main" id="{1FBC0BF5-F234-6107-AEC0-0F9C3F7A6987}"/>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Herkennen van niet helpende gedachten en de gevoelens die die gedachten oproepen</a:t>
            </a:r>
          </a:p>
          <a:p>
            <a:r>
              <a:rPr lang="nl-NL" dirty="0"/>
              <a:t>Formuleren van helpende gedachten/feiten.</a:t>
            </a:r>
          </a:p>
          <a:p>
            <a:r>
              <a:rPr lang="nl-NL" dirty="0"/>
              <a:t>Onderzoeken wat helpende gedachten voor gevoelens opleveren</a:t>
            </a:r>
          </a:p>
          <a:p>
            <a:r>
              <a:rPr lang="nl-NL" dirty="0"/>
              <a:t>Ademhalingsoefeningen</a:t>
            </a:r>
          </a:p>
        </p:txBody>
      </p:sp>
      <p:sp>
        <p:nvSpPr>
          <p:cNvPr id="6" name="Tekstvak 5">
            <a:extLst>
              <a:ext uri="{FF2B5EF4-FFF2-40B4-BE49-F238E27FC236}">
                <a16:creationId xmlns:a16="http://schemas.microsoft.com/office/drawing/2014/main" id="{4DFF9A75-08FA-C324-B3BB-6A04D94B3D35}"/>
              </a:ext>
            </a:extLst>
          </p:cNvPr>
          <p:cNvSpPr txBox="1"/>
          <p:nvPr/>
        </p:nvSpPr>
        <p:spPr>
          <a:xfrm>
            <a:off x="98421" y="6045442"/>
            <a:ext cx="5045846" cy="584775"/>
          </a:xfrm>
          <a:prstGeom prst="rect">
            <a:avLst/>
          </a:prstGeom>
          <a:noFill/>
        </p:spPr>
        <p:txBody>
          <a:bodyPr wrap="square" rtlCol="0">
            <a:spAutoFit/>
          </a:bodyPr>
          <a:lstStyle/>
          <a:p>
            <a:r>
              <a:rPr lang="nl-NL" sz="3200" b="1" dirty="0">
                <a:solidFill>
                  <a:srgbClr val="00B050"/>
                </a:solidFill>
                <a:latin typeface="Cochocib Script Latin Pro" panose="02000503000000020003" pitchFamily="2" charset="0"/>
              </a:rPr>
              <a:t>TEKEN JE GESPREK </a:t>
            </a:r>
          </a:p>
        </p:txBody>
      </p:sp>
    </p:spTree>
    <p:extLst>
      <p:ext uri="{BB962C8B-B14F-4D97-AF65-F5344CB8AC3E}">
        <p14:creationId xmlns:p14="http://schemas.microsoft.com/office/powerpoint/2010/main" val="1958105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A7D24AE0-A7A2-12C5-B7A8-79A8FE3592A0}"/>
              </a:ext>
            </a:extLst>
          </p:cNvPr>
          <p:cNvSpPr>
            <a:spLocks noGrp="1"/>
          </p:cNvSpPr>
          <p:nvPr>
            <p:ph type="title"/>
          </p:nvPr>
        </p:nvSpPr>
        <p:spPr>
          <a:xfrm>
            <a:off x="838201" y="643467"/>
            <a:ext cx="3888526" cy="1800526"/>
          </a:xfrm>
        </p:spPr>
        <p:txBody>
          <a:bodyPr>
            <a:normAutofit/>
          </a:bodyPr>
          <a:lstStyle/>
          <a:p>
            <a:r>
              <a:rPr lang="nl-NL" sz="4400" b="1" dirty="0"/>
              <a:t>Gedachten op een rijtje!</a:t>
            </a:r>
            <a:endParaRPr lang="nl-NL" dirty="0"/>
          </a:p>
        </p:txBody>
      </p:sp>
      <p:pic>
        <p:nvPicPr>
          <p:cNvPr id="4" name="Picture 2" descr="Afbeeldingsresultaat voor teken je gesprek">
            <a:extLst>
              <a:ext uri="{FF2B5EF4-FFF2-40B4-BE49-F238E27FC236}">
                <a16:creationId xmlns:a16="http://schemas.microsoft.com/office/drawing/2014/main" id="{1BD6DC3D-A7F6-2C64-FE5D-41B83DB04B1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73520" y="79672"/>
            <a:ext cx="5139037" cy="6750432"/>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9E0F8F0A-5E19-03AE-8AFE-EAC978791B6C}"/>
              </a:ext>
            </a:extLst>
          </p:cNvPr>
          <p:cNvSpPr txBox="1"/>
          <p:nvPr/>
        </p:nvSpPr>
        <p:spPr>
          <a:xfrm>
            <a:off x="411222" y="4414008"/>
            <a:ext cx="5683254" cy="830997"/>
          </a:xfrm>
          <a:prstGeom prst="rect">
            <a:avLst/>
          </a:prstGeom>
          <a:noFill/>
        </p:spPr>
        <p:txBody>
          <a:bodyPr wrap="square" rtlCol="0">
            <a:spAutoFit/>
          </a:bodyPr>
          <a:lstStyle/>
          <a:p>
            <a:r>
              <a:rPr lang="nl-NL" sz="4800" b="1" dirty="0">
                <a:solidFill>
                  <a:srgbClr val="00B050"/>
                </a:solidFill>
                <a:latin typeface="Cochocib Script Latin Pro" panose="02000503000000020003" pitchFamily="2" charset="0"/>
              </a:rPr>
              <a:t>TEKEN JE GESPREK </a:t>
            </a:r>
          </a:p>
        </p:txBody>
      </p:sp>
    </p:spTree>
    <p:extLst>
      <p:ext uri="{BB962C8B-B14F-4D97-AF65-F5344CB8AC3E}">
        <p14:creationId xmlns:p14="http://schemas.microsoft.com/office/powerpoint/2010/main" val="2870553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9CFB7F-152F-2175-55EE-55B007826DF6}"/>
              </a:ext>
            </a:extLst>
          </p:cNvPr>
          <p:cNvSpPr>
            <a:spLocks noGrp="1"/>
          </p:cNvSpPr>
          <p:nvPr>
            <p:ph type="title"/>
          </p:nvPr>
        </p:nvSpPr>
        <p:spPr/>
        <p:txBody>
          <a:bodyPr/>
          <a:lstStyle/>
          <a:p>
            <a:endParaRPr lang="nl-NL"/>
          </a:p>
        </p:txBody>
      </p:sp>
      <p:pic>
        <p:nvPicPr>
          <p:cNvPr id="5" name="Tijdelijke aanduiding voor inhoud 4" descr="Afbeelding met tekst, whiteboard&#10;&#10;Automatisch gegenereerde beschrijving">
            <a:extLst>
              <a:ext uri="{FF2B5EF4-FFF2-40B4-BE49-F238E27FC236}">
                <a16:creationId xmlns:a16="http://schemas.microsoft.com/office/drawing/2014/main" id="{5D886EA4-E797-A4CE-39FC-32B6A288D72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7545"/>
          <a:stretch/>
        </p:blipFill>
        <p:spPr>
          <a:xfrm>
            <a:off x="1892300" y="97569"/>
            <a:ext cx="8534399" cy="6708719"/>
          </a:xfrm>
        </p:spPr>
      </p:pic>
    </p:spTree>
    <p:extLst>
      <p:ext uri="{BB962C8B-B14F-4D97-AF65-F5344CB8AC3E}">
        <p14:creationId xmlns:p14="http://schemas.microsoft.com/office/powerpoint/2010/main" val="1104949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916B5F81-EBAE-B1AF-DCA9-53EFAC6463FA}"/>
              </a:ext>
            </a:extLst>
          </p:cNvPr>
          <p:cNvSpPr txBox="1"/>
          <p:nvPr/>
        </p:nvSpPr>
        <p:spPr>
          <a:xfrm>
            <a:off x="508000" y="457200"/>
            <a:ext cx="11480800" cy="6247864"/>
          </a:xfrm>
          <a:prstGeom prst="rect">
            <a:avLst/>
          </a:prstGeom>
          <a:noFill/>
        </p:spPr>
        <p:txBody>
          <a:bodyPr wrap="square">
            <a:spAutoFit/>
          </a:bodyPr>
          <a:lstStyle/>
          <a:p>
            <a:pPr marL="449580"/>
            <a:r>
              <a:rPr lang="nl-NL" sz="2800" dirty="0">
                <a:solidFill>
                  <a:srgbClr val="000000"/>
                </a:solidFill>
                <a:effectLst/>
                <a:latin typeface="Calibri" panose="020F0502020204030204" pitchFamily="34" charset="0"/>
                <a:ea typeface="Times New Roman" panose="02020603050405020304" pitchFamily="18" charset="0"/>
              </a:rPr>
              <a:t>- Ik reflecteer geregeld op mijn eigen handelen</a:t>
            </a:r>
            <a:endParaRPr lang="nl-NL" sz="3200" dirty="0">
              <a:effectLst/>
              <a:latin typeface="Times New Roman" panose="02020603050405020304" pitchFamily="18" charset="0"/>
              <a:ea typeface="Times New Roman" panose="02020603050405020304" pitchFamily="18" charset="0"/>
            </a:endParaRPr>
          </a:p>
          <a:p>
            <a:pPr marL="449580"/>
            <a:r>
              <a:rPr lang="nl-NL" sz="2800" dirty="0">
                <a:solidFill>
                  <a:srgbClr val="000000"/>
                </a:solidFill>
                <a:effectLst/>
                <a:latin typeface="Calibri" panose="020F0502020204030204" pitchFamily="34" charset="0"/>
                <a:ea typeface="Times New Roman" panose="02020603050405020304" pitchFamily="18" charset="0"/>
              </a:rPr>
              <a:t>· Ik ben me bewust van het effect van mijn handelen op studenten</a:t>
            </a:r>
            <a:endParaRPr lang="nl-NL" sz="3200" dirty="0">
              <a:effectLst/>
              <a:latin typeface="Times New Roman" panose="02020603050405020304" pitchFamily="18" charset="0"/>
              <a:ea typeface="Times New Roman" panose="02020603050405020304" pitchFamily="18" charset="0"/>
            </a:endParaRPr>
          </a:p>
          <a:p>
            <a:pPr marL="449580"/>
            <a:r>
              <a:rPr lang="nl-NL" sz="2800" dirty="0">
                <a:solidFill>
                  <a:srgbClr val="000000"/>
                </a:solidFill>
                <a:effectLst/>
                <a:latin typeface="Calibri" panose="020F0502020204030204" pitchFamily="34" charset="0"/>
                <a:ea typeface="Times New Roman" panose="02020603050405020304" pitchFamily="18" charset="0"/>
              </a:rPr>
              <a:t>· Ik ben me bewust van het effect van mijn handelen op collega’s</a:t>
            </a:r>
            <a:endParaRPr lang="nl-NL" sz="3200" dirty="0">
              <a:effectLst/>
              <a:latin typeface="Times New Roman" panose="02020603050405020304" pitchFamily="18" charset="0"/>
              <a:ea typeface="Times New Roman" panose="02020603050405020304" pitchFamily="18" charset="0"/>
            </a:endParaRPr>
          </a:p>
          <a:p>
            <a:pPr marL="449580"/>
            <a:r>
              <a:rPr lang="nl-NL" sz="2800" dirty="0">
                <a:solidFill>
                  <a:srgbClr val="000000"/>
                </a:solidFill>
                <a:effectLst/>
                <a:latin typeface="Calibri" panose="020F0502020204030204" pitchFamily="34" charset="0"/>
                <a:ea typeface="Times New Roman" panose="02020603050405020304" pitchFamily="18" charset="0"/>
              </a:rPr>
              <a:t>· Ik stimuleer creativiteit van studenten</a:t>
            </a:r>
            <a:endParaRPr lang="nl-NL" sz="3200" dirty="0">
              <a:effectLst/>
              <a:latin typeface="Times New Roman" panose="02020603050405020304" pitchFamily="18" charset="0"/>
              <a:ea typeface="Times New Roman" panose="02020603050405020304" pitchFamily="18" charset="0"/>
            </a:endParaRPr>
          </a:p>
          <a:p>
            <a:pPr marL="449580"/>
            <a:r>
              <a:rPr lang="nl-NL" sz="2800" dirty="0">
                <a:solidFill>
                  <a:srgbClr val="000000"/>
                </a:solidFill>
                <a:effectLst/>
                <a:latin typeface="Calibri" panose="020F0502020204030204" pitchFamily="34" charset="0"/>
                <a:ea typeface="Times New Roman" panose="02020603050405020304" pitchFamily="18" charset="0"/>
              </a:rPr>
              <a:t>· Ik investeer bij een student in de relatie, bouw aan vertrouwen</a:t>
            </a:r>
            <a:endParaRPr lang="nl-NL" sz="3200" dirty="0">
              <a:effectLst/>
              <a:latin typeface="Times New Roman" panose="02020603050405020304" pitchFamily="18" charset="0"/>
              <a:ea typeface="Times New Roman" panose="02020603050405020304" pitchFamily="18" charset="0"/>
            </a:endParaRPr>
          </a:p>
          <a:p>
            <a:pPr marL="449580"/>
            <a:r>
              <a:rPr lang="nl-NL" sz="2800" dirty="0">
                <a:solidFill>
                  <a:srgbClr val="000000"/>
                </a:solidFill>
                <a:effectLst/>
                <a:latin typeface="Calibri" panose="020F0502020204030204" pitchFamily="34" charset="0"/>
                <a:ea typeface="Times New Roman" panose="02020603050405020304" pitchFamily="18" charset="0"/>
              </a:rPr>
              <a:t>· Ik luister actief naar studenten</a:t>
            </a:r>
            <a:endParaRPr lang="nl-NL" sz="3200" dirty="0">
              <a:effectLst/>
              <a:latin typeface="Times New Roman" panose="02020603050405020304" pitchFamily="18" charset="0"/>
              <a:ea typeface="Times New Roman" panose="02020603050405020304" pitchFamily="18" charset="0"/>
            </a:endParaRPr>
          </a:p>
          <a:p>
            <a:pPr marL="449580"/>
            <a:r>
              <a:rPr lang="nl-NL" sz="2800" dirty="0">
                <a:solidFill>
                  <a:srgbClr val="000000"/>
                </a:solidFill>
                <a:effectLst/>
                <a:latin typeface="Calibri" panose="020F0502020204030204" pitchFamily="34" charset="0"/>
                <a:ea typeface="Times New Roman" panose="02020603050405020304" pitchFamily="18" charset="0"/>
              </a:rPr>
              <a:t>· Ik geef ontwikkelingsgerichte feedback aan studenten</a:t>
            </a:r>
            <a:endParaRPr lang="nl-NL" sz="3200" dirty="0">
              <a:effectLst/>
              <a:latin typeface="Times New Roman" panose="02020603050405020304" pitchFamily="18" charset="0"/>
              <a:ea typeface="Times New Roman" panose="02020603050405020304" pitchFamily="18" charset="0"/>
            </a:endParaRPr>
          </a:p>
          <a:p>
            <a:pPr marL="449580"/>
            <a:r>
              <a:rPr lang="nl-NL" sz="2800" dirty="0">
                <a:solidFill>
                  <a:srgbClr val="000000"/>
                </a:solidFill>
                <a:effectLst/>
                <a:latin typeface="Calibri" panose="020F0502020204030204" pitchFamily="34" charset="0"/>
                <a:ea typeface="Times New Roman" panose="02020603050405020304" pitchFamily="18" charset="0"/>
              </a:rPr>
              <a:t>· Ik stel verdiepende vragen aan studenten</a:t>
            </a:r>
            <a:endParaRPr lang="nl-NL" sz="3200" dirty="0">
              <a:effectLst/>
              <a:latin typeface="Times New Roman" panose="02020603050405020304" pitchFamily="18" charset="0"/>
              <a:ea typeface="Times New Roman" panose="02020603050405020304" pitchFamily="18" charset="0"/>
            </a:endParaRPr>
          </a:p>
          <a:p>
            <a:pPr marL="449580"/>
            <a:r>
              <a:rPr lang="nl-NL" sz="2800" dirty="0">
                <a:solidFill>
                  <a:srgbClr val="000000"/>
                </a:solidFill>
                <a:effectLst/>
                <a:latin typeface="Calibri" panose="020F0502020204030204" pitchFamily="34" charset="0"/>
                <a:ea typeface="Times New Roman" panose="02020603050405020304" pitchFamily="18" charset="0"/>
              </a:rPr>
              <a:t>· Ik laat de student hardop nadenken over zijn leerproces</a:t>
            </a:r>
            <a:endParaRPr lang="nl-NL" sz="3200" dirty="0">
              <a:effectLst/>
              <a:latin typeface="Times New Roman" panose="02020603050405020304" pitchFamily="18" charset="0"/>
              <a:ea typeface="Times New Roman" panose="02020603050405020304" pitchFamily="18" charset="0"/>
            </a:endParaRPr>
          </a:p>
          <a:p>
            <a:pPr marL="449580"/>
            <a:r>
              <a:rPr lang="nl-NL" sz="2800" dirty="0">
                <a:solidFill>
                  <a:srgbClr val="000000"/>
                </a:solidFill>
                <a:effectLst/>
                <a:latin typeface="Calibri" panose="020F0502020204030204" pitchFamily="34" charset="0"/>
                <a:ea typeface="Times New Roman" panose="02020603050405020304" pitchFamily="18" charset="0"/>
              </a:rPr>
              <a:t>· Ik ben in staat te differentiëren in mijn lessen</a:t>
            </a:r>
            <a:endParaRPr lang="nl-NL" sz="3200" dirty="0">
              <a:effectLst/>
              <a:latin typeface="Times New Roman" panose="02020603050405020304" pitchFamily="18" charset="0"/>
              <a:ea typeface="Times New Roman" panose="02020603050405020304" pitchFamily="18" charset="0"/>
            </a:endParaRPr>
          </a:p>
          <a:p>
            <a:pPr marL="449580"/>
            <a:r>
              <a:rPr lang="nl-NL" sz="2800" dirty="0">
                <a:solidFill>
                  <a:srgbClr val="000000"/>
                </a:solidFill>
                <a:effectLst/>
                <a:latin typeface="Calibri" panose="020F0502020204030204" pitchFamily="34" charset="0"/>
                <a:ea typeface="Times New Roman" panose="02020603050405020304" pitchFamily="18" charset="0"/>
              </a:rPr>
              <a:t>· Ik geef voldoende ruimte aan de student om zelf tot inzichten te komen</a:t>
            </a:r>
          </a:p>
          <a:p>
            <a:pPr marL="449580"/>
            <a:endParaRPr lang="nl-NL" sz="2800" dirty="0">
              <a:solidFill>
                <a:srgbClr val="000000"/>
              </a:solidFill>
              <a:effectLst/>
              <a:latin typeface="Calibri" panose="020F0502020204030204" pitchFamily="34" charset="0"/>
              <a:ea typeface="Times New Roman" panose="02020603050405020304" pitchFamily="18" charset="0"/>
            </a:endParaRPr>
          </a:p>
          <a:p>
            <a:pPr marL="449580"/>
            <a:r>
              <a:rPr lang="nl-NL" sz="3200" dirty="0">
                <a:solidFill>
                  <a:srgbClr val="FF0000"/>
                </a:solidFill>
                <a:effectLst/>
                <a:latin typeface="Calibri" panose="020F0502020204030204" pitchFamily="34" charset="0"/>
                <a:ea typeface="Calibri" panose="020F0502020204030204" pitchFamily="34" charset="0"/>
              </a:rPr>
              <a:t>Welke kenmerken van de coachend docent/instructeur herken jij als kwaliteit van jezelf? </a:t>
            </a:r>
            <a:endParaRPr lang="nl-NL" sz="4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06928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Voorbeelden kernkwadrant - IMK Opleidingen">
            <a:extLst>
              <a:ext uri="{FF2B5EF4-FFF2-40B4-BE49-F238E27FC236}">
                <a16:creationId xmlns:a16="http://schemas.microsoft.com/office/drawing/2014/main" id="{C5C4E59B-21FE-E579-C4D7-7A41EA5363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15"/>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414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8305C-820F-455A-85DC-E128856A7EAB}"/>
              </a:ext>
            </a:extLst>
          </p:cNvPr>
          <p:cNvSpPr>
            <a:spLocks noGrp="1"/>
          </p:cNvSpPr>
          <p:nvPr>
            <p:ph type="title"/>
          </p:nvPr>
        </p:nvSpPr>
        <p:spPr>
          <a:xfrm>
            <a:off x="645064" y="525982"/>
            <a:ext cx="4282983" cy="1200361"/>
          </a:xfrm>
        </p:spPr>
        <p:txBody>
          <a:bodyPr anchor="b">
            <a:normAutofit/>
          </a:bodyPr>
          <a:lstStyle/>
          <a:p>
            <a:pPr algn="ctr"/>
            <a:r>
              <a:rPr lang="nl-NL" sz="3600" dirty="0">
                <a:solidFill>
                  <a:schemeClr val="accent5">
                    <a:lumMod val="50000"/>
                  </a:schemeClr>
                </a:solidFill>
              </a:rPr>
              <a:t>Coachmethodiek</a:t>
            </a:r>
            <a:br>
              <a:rPr lang="nl-NL" sz="3600" dirty="0">
                <a:solidFill>
                  <a:schemeClr val="accent5">
                    <a:lumMod val="50000"/>
                  </a:schemeClr>
                </a:solidFill>
              </a:rPr>
            </a:br>
            <a:r>
              <a:rPr lang="nl-NL" sz="3600" dirty="0">
                <a:solidFill>
                  <a:schemeClr val="accent5">
                    <a:lumMod val="50000"/>
                  </a:schemeClr>
                </a:solidFill>
              </a:rPr>
              <a:t>Schaalwandelen</a:t>
            </a:r>
          </a:p>
        </p:txBody>
      </p:sp>
      <p:sp>
        <p:nvSpPr>
          <p:cNvPr id="6" name="Tijdelijke aanduiding voor inhoud 5">
            <a:extLst>
              <a:ext uri="{FF2B5EF4-FFF2-40B4-BE49-F238E27FC236}">
                <a16:creationId xmlns:a16="http://schemas.microsoft.com/office/drawing/2014/main" id="{B715D822-621B-4631-A160-754F60A07F4B}"/>
              </a:ext>
            </a:extLst>
          </p:cNvPr>
          <p:cNvSpPr>
            <a:spLocks noGrp="1"/>
          </p:cNvSpPr>
          <p:nvPr>
            <p:ph idx="1"/>
          </p:nvPr>
        </p:nvSpPr>
        <p:spPr>
          <a:xfrm>
            <a:off x="645066" y="2031101"/>
            <a:ext cx="4282984" cy="3511943"/>
          </a:xfrm>
        </p:spPr>
        <p:txBody>
          <a:bodyPr anchor="ctr">
            <a:normAutofit/>
          </a:bodyPr>
          <a:lstStyle/>
          <a:p>
            <a:r>
              <a:rPr lang="nl-NL" sz="1800" dirty="0">
                <a:latin typeface="+mj-lt"/>
              </a:rPr>
              <a:t>Korte uitleg over de schaal</a:t>
            </a:r>
          </a:p>
          <a:p>
            <a:r>
              <a:rPr lang="nl-NL" sz="1800" dirty="0">
                <a:latin typeface="+mj-lt"/>
              </a:rPr>
              <a:t>Vragen om de score</a:t>
            </a:r>
          </a:p>
          <a:p>
            <a:r>
              <a:rPr lang="nl-NL" sz="1800" dirty="0">
                <a:latin typeface="+mj-lt"/>
              </a:rPr>
              <a:t>Inzoomen op wat er al bereikt is</a:t>
            </a:r>
          </a:p>
          <a:p>
            <a:r>
              <a:rPr lang="nl-NL" sz="1800" dirty="0">
                <a:latin typeface="+mj-lt"/>
              </a:rPr>
              <a:t>Visualiseren van de gewenste toestand</a:t>
            </a:r>
          </a:p>
          <a:p>
            <a:r>
              <a:rPr lang="nl-NL" sz="1800" dirty="0">
                <a:latin typeface="+mj-lt"/>
              </a:rPr>
              <a:t>Uitnodigen tot een kleine stap vooruit</a:t>
            </a:r>
          </a:p>
          <a:p>
            <a:pPr marL="0" indent="0">
              <a:buNone/>
            </a:pPr>
            <a:r>
              <a:rPr lang="nl-NL" sz="1800" dirty="0"/>
              <a:t> </a:t>
            </a:r>
          </a:p>
          <a:p>
            <a:pPr marL="0" indent="0">
              <a:buNone/>
            </a:pPr>
            <a:r>
              <a:rPr lang="nl-NL" sz="1800" dirty="0"/>
              <a:t>Bron: doen wat werkt, </a:t>
            </a:r>
            <a:r>
              <a:rPr lang="nl-NL" sz="1800" i="1" dirty="0"/>
              <a:t>Visser </a:t>
            </a:r>
            <a:r>
              <a:rPr lang="nl-NL" sz="1800" dirty="0"/>
              <a:t>(2011) </a:t>
            </a:r>
          </a:p>
        </p:txBody>
      </p:sp>
      <p:pic>
        <p:nvPicPr>
          <p:cNvPr id="8" name="Afbeelding 7">
            <a:extLst>
              <a:ext uri="{FF2B5EF4-FFF2-40B4-BE49-F238E27FC236}">
                <a16:creationId xmlns:a16="http://schemas.microsoft.com/office/drawing/2014/main" id="{3D6D7A6C-7668-4C99-A085-60D29BA23C4E}"/>
              </a:ext>
            </a:extLst>
          </p:cNvPr>
          <p:cNvPicPr>
            <a:picLocks noChangeAspect="1"/>
          </p:cNvPicPr>
          <p:nvPr/>
        </p:nvPicPr>
        <p:blipFill>
          <a:blip r:embed="rId2"/>
          <a:stretch>
            <a:fillRect/>
          </a:stretch>
        </p:blipFill>
        <p:spPr>
          <a:xfrm>
            <a:off x="6432504" y="650494"/>
            <a:ext cx="4738485" cy="5324142"/>
          </a:xfrm>
          <a:prstGeom prst="rect">
            <a:avLst/>
          </a:prstGeom>
        </p:spPr>
      </p:pic>
    </p:spTree>
    <p:extLst>
      <p:ext uri="{BB962C8B-B14F-4D97-AF65-F5344CB8AC3E}">
        <p14:creationId xmlns:p14="http://schemas.microsoft.com/office/powerpoint/2010/main" val="3743355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6AD4B0-A873-83AF-A16D-C50D5B59F295}"/>
              </a:ext>
            </a:extLst>
          </p:cNvPr>
          <p:cNvSpPr>
            <a:spLocks noGrp="1"/>
          </p:cNvSpPr>
          <p:nvPr>
            <p:ph type="title"/>
          </p:nvPr>
        </p:nvSpPr>
        <p:spPr/>
        <p:txBody>
          <a:bodyPr/>
          <a:lstStyle/>
          <a:p>
            <a:pPr algn="ctr"/>
            <a:r>
              <a:rPr lang="nl-NL" sz="3600" dirty="0">
                <a:solidFill>
                  <a:schemeClr val="accent5">
                    <a:lumMod val="50000"/>
                  </a:schemeClr>
                </a:solidFill>
              </a:rPr>
              <a:t>Identiteitsontwikkeling: match of dismatch</a:t>
            </a:r>
          </a:p>
        </p:txBody>
      </p:sp>
      <p:sp>
        <p:nvSpPr>
          <p:cNvPr id="3" name="Tijdelijke aanduiding voor inhoud 2">
            <a:extLst>
              <a:ext uri="{FF2B5EF4-FFF2-40B4-BE49-F238E27FC236}">
                <a16:creationId xmlns:a16="http://schemas.microsoft.com/office/drawing/2014/main" id="{1A19966D-3294-BEE3-0C71-0C4128088DCE}"/>
              </a:ext>
            </a:extLst>
          </p:cNvPr>
          <p:cNvSpPr>
            <a:spLocks noGrp="1"/>
          </p:cNvSpPr>
          <p:nvPr>
            <p:ph idx="1"/>
          </p:nvPr>
        </p:nvSpPr>
        <p:spPr>
          <a:xfrm>
            <a:off x="838200" y="1825624"/>
            <a:ext cx="10515600" cy="4914611"/>
          </a:xfrm>
        </p:spPr>
        <p:txBody>
          <a:bodyPr>
            <a:normAutofit/>
          </a:bodyPr>
          <a:lstStyle/>
          <a:p>
            <a:pPr marL="0" indent="0">
              <a:buNone/>
            </a:pPr>
            <a:r>
              <a:rPr lang="nl-NL" dirty="0"/>
              <a:t>				       </a:t>
            </a:r>
            <a:r>
              <a:rPr lang="nl-NL" dirty="0" err="1"/>
              <a:t>Familliecultuur</a:t>
            </a: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dirty="0" err="1"/>
              <a:t>Straat”cultuur</a:t>
            </a:r>
            <a:r>
              <a:rPr lang="nl-NL" dirty="0"/>
              <a:t>”</a:t>
            </a:r>
          </a:p>
          <a:p>
            <a:pPr marL="0" indent="0">
              <a:buNone/>
            </a:pPr>
            <a:r>
              <a:rPr lang="nl-NL" dirty="0"/>
              <a:t>(</a:t>
            </a:r>
            <a:r>
              <a:rPr lang="nl-NL" dirty="0" err="1"/>
              <a:t>peergroup</a:t>
            </a:r>
            <a:r>
              <a:rPr lang="nl-NL" dirty="0"/>
              <a:t>)							     schoolcultuur</a:t>
            </a:r>
          </a:p>
          <a:p>
            <a:pPr marL="0" indent="0">
              <a:buNone/>
            </a:pPr>
            <a:endParaRPr lang="nl-NL" dirty="0"/>
          </a:p>
          <a:p>
            <a:pPr marL="0" indent="0">
              <a:buNone/>
            </a:pPr>
            <a:r>
              <a:rPr lang="nl-NL" sz="1200" dirty="0"/>
              <a:t>Bron: hoe de straat de school binnendringt, denken vanuit de pedagogische driehoek van de thuiscultuur, de schoolcultuur en de straatcultuur door </a:t>
            </a:r>
            <a:r>
              <a:rPr lang="nl-NL" sz="1200" dirty="0" err="1"/>
              <a:t>Iliass</a:t>
            </a:r>
            <a:r>
              <a:rPr lang="nl-NL" sz="1200" dirty="0"/>
              <a:t> el </a:t>
            </a:r>
            <a:r>
              <a:rPr lang="nl-NL" sz="1200" dirty="0" err="1"/>
              <a:t>Hadioui</a:t>
            </a:r>
            <a:endParaRPr lang="nl-NL" sz="1200" dirty="0"/>
          </a:p>
          <a:p>
            <a:pPr marL="0" indent="0">
              <a:buNone/>
            </a:pPr>
            <a:endParaRPr lang="nl-NL" dirty="0"/>
          </a:p>
        </p:txBody>
      </p:sp>
      <p:sp>
        <p:nvSpPr>
          <p:cNvPr id="4" name="Gelijkbenige driehoek 3">
            <a:extLst>
              <a:ext uri="{FF2B5EF4-FFF2-40B4-BE49-F238E27FC236}">
                <a16:creationId xmlns:a16="http://schemas.microsoft.com/office/drawing/2014/main" id="{F4C09335-254C-834C-2246-1E3149FCE3DE}"/>
              </a:ext>
            </a:extLst>
          </p:cNvPr>
          <p:cNvSpPr/>
          <p:nvPr/>
        </p:nvSpPr>
        <p:spPr>
          <a:xfrm>
            <a:off x="3789218" y="2445328"/>
            <a:ext cx="4613563" cy="3200399"/>
          </a:xfrm>
          <a:prstGeom prst="triangl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81876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AD71B2-BC4F-A320-C049-F54328E8FE73}"/>
              </a:ext>
            </a:extLst>
          </p:cNvPr>
          <p:cNvSpPr>
            <a:spLocks noGrp="1"/>
          </p:cNvSpPr>
          <p:nvPr>
            <p:ph type="title"/>
          </p:nvPr>
        </p:nvSpPr>
        <p:spPr/>
        <p:txBody>
          <a:bodyPr/>
          <a:lstStyle/>
          <a:p>
            <a:pPr algn="ctr"/>
            <a:r>
              <a:rPr lang="nl-NL" sz="3600" dirty="0">
                <a:solidFill>
                  <a:schemeClr val="accent5">
                    <a:lumMod val="50000"/>
                  </a:schemeClr>
                </a:solidFill>
              </a:rPr>
              <a:t>Dramadriehoek (Transactionele Analyse)</a:t>
            </a:r>
          </a:p>
        </p:txBody>
      </p:sp>
      <p:pic>
        <p:nvPicPr>
          <p:cNvPr id="4" name="Tijdelijke aanduiding voor inhoud 3">
            <a:extLst>
              <a:ext uri="{FF2B5EF4-FFF2-40B4-BE49-F238E27FC236}">
                <a16:creationId xmlns:a16="http://schemas.microsoft.com/office/drawing/2014/main" id="{2C1AD3D6-2373-3643-9DC5-0876A93DB861}"/>
              </a:ext>
            </a:extLst>
          </p:cNvPr>
          <p:cNvPicPr>
            <a:picLocks noGrp="1" noChangeAspect="1"/>
          </p:cNvPicPr>
          <p:nvPr>
            <p:ph idx="1"/>
          </p:nvPr>
        </p:nvPicPr>
        <p:blipFill rotWithShape="1">
          <a:blip r:embed="rId2"/>
          <a:srcRect t="12867" r="57384"/>
          <a:stretch/>
        </p:blipFill>
        <p:spPr>
          <a:xfrm>
            <a:off x="2135344" y="1422624"/>
            <a:ext cx="7320383" cy="5587777"/>
          </a:xfrm>
          <a:prstGeom prst="rect">
            <a:avLst/>
          </a:prstGeom>
        </p:spPr>
      </p:pic>
    </p:spTree>
    <p:extLst>
      <p:ext uri="{BB962C8B-B14F-4D97-AF65-F5344CB8AC3E}">
        <p14:creationId xmlns:p14="http://schemas.microsoft.com/office/powerpoint/2010/main" val="880237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8BC819-543D-2A20-F60D-A88C568DB14D}"/>
              </a:ext>
            </a:extLst>
          </p:cNvPr>
          <p:cNvSpPr>
            <a:spLocks noGrp="1"/>
          </p:cNvSpPr>
          <p:nvPr>
            <p:ph type="title"/>
          </p:nvPr>
        </p:nvSpPr>
        <p:spPr/>
        <p:txBody>
          <a:bodyPr>
            <a:normAutofit/>
          </a:bodyPr>
          <a:lstStyle/>
          <a:p>
            <a:pPr algn="ctr"/>
            <a:r>
              <a:rPr lang="nl-NL" sz="3600" dirty="0">
                <a:solidFill>
                  <a:schemeClr val="accent5">
                    <a:lumMod val="50000"/>
                  </a:schemeClr>
                </a:solidFill>
              </a:rPr>
              <a:t>Inhoud PowerPoint</a:t>
            </a:r>
          </a:p>
        </p:txBody>
      </p:sp>
      <p:graphicFrame>
        <p:nvGraphicFramePr>
          <p:cNvPr id="5" name="Tijdelijke aanduiding voor inhoud 2">
            <a:extLst>
              <a:ext uri="{FF2B5EF4-FFF2-40B4-BE49-F238E27FC236}">
                <a16:creationId xmlns:a16="http://schemas.microsoft.com/office/drawing/2014/main" id="{908F6CFF-8C3F-7DA2-16FF-D9946056F5B5}"/>
              </a:ext>
            </a:extLst>
          </p:cNvPr>
          <p:cNvGraphicFramePr>
            <a:graphicFrameLocks noGrp="1"/>
          </p:cNvGraphicFramePr>
          <p:nvPr>
            <p:ph idx="1"/>
            <p:extLst>
              <p:ext uri="{D42A27DB-BD31-4B8C-83A1-F6EECF244321}">
                <p14:modId xmlns:p14="http://schemas.microsoft.com/office/powerpoint/2010/main" val="365074568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7462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AD71B2-BC4F-A320-C049-F54328E8FE73}"/>
              </a:ext>
            </a:extLst>
          </p:cNvPr>
          <p:cNvSpPr>
            <a:spLocks noGrp="1"/>
          </p:cNvSpPr>
          <p:nvPr>
            <p:ph type="title"/>
          </p:nvPr>
        </p:nvSpPr>
        <p:spPr/>
        <p:txBody>
          <a:bodyPr/>
          <a:lstStyle/>
          <a:p>
            <a:pPr algn="ctr"/>
            <a:r>
              <a:rPr lang="nl-NL" sz="3600" dirty="0">
                <a:solidFill>
                  <a:schemeClr val="accent5">
                    <a:lumMod val="50000"/>
                  </a:schemeClr>
                </a:solidFill>
              </a:rPr>
              <a:t>Winnaarsdriehoek (Transactionele Analyse)</a:t>
            </a:r>
          </a:p>
        </p:txBody>
      </p:sp>
      <p:pic>
        <p:nvPicPr>
          <p:cNvPr id="4" name="Tijdelijke aanduiding voor inhoud 3">
            <a:extLst>
              <a:ext uri="{FF2B5EF4-FFF2-40B4-BE49-F238E27FC236}">
                <a16:creationId xmlns:a16="http://schemas.microsoft.com/office/drawing/2014/main" id="{2C1AD3D6-2373-3643-9DC5-0876A93DB861}"/>
              </a:ext>
            </a:extLst>
          </p:cNvPr>
          <p:cNvPicPr>
            <a:picLocks noGrp="1" noChangeAspect="1"/>
          </p:cNvPicPr>
          <p:nvPr>
            <p:ph idx="1"/>
          </p:nvPr>
        </p:nvPicPr>
        <p:blipFill rotWithShape="1">
          <a:blip r:embed="rId2"/>
          <a:srcRect l="48930" t="19487"/>
          <a:stretch/>
        </p:blipFill>
        <p:spPr>
          <a:xfrm>
            <a:off x="1136074" y="1286507"/>
            <a:ext cx="9642762" cy="5675405"/>
          </a:xfrm>
          <a:prstGeom prst="rect">
            <a:avLst/>
          </a:prstGeom>
        </p:spPr>
      </p:pic>
    </p:spTree>
    <p:extLst>
      <p:ext uri="{BB962C8B-B14F-4D97-AF65-F5344CB8AC3E}">
        <p14:creationId xmlns:p14="http://schemas.microsoft.com/office/powerpoint/2010/main" val="1178342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32880EF4-090C-6B72-FDD6-1035C962B8A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5147" y="1097387"/>
            <a:ext cx="6188286" cy="4641214"/>
          </a:xfrm>
          <a:prstGeom prst="rect">
            <a:avLst/>
          </a:prstGeom>
          <a:noFill/>
          <a:extLst>
            <a:ext uri="{909E8E84-426E-40DD-AFC4-6F175D3DCCD1}">
              <a14:hiddenFill xmlns:a14="http://schemas.microsoft.com/office/drawing/2010/main">
                <a:solidFill>
                  <a:srgbClr val="FFFFFF"/>
                </a:solidFill>
              </a14:hiddenFill>
            </a:ext>
          </a:extLst>
        </p:spPr>
      </p:pic>
      <p:pic>
        <p:nvPicPr>
          <p:cNvPr id="4" name="Tijdelijke aanduiding voor inhoud 3">
            <a:extLst>
              <a:ext uri="{FF2B5EF4-FFF2-40B4-BE49-F238E27FC236}">
                <a16:creationId xmlns:a16="http://schemas.microsoft.com/office/drawing/2014/main" id="{12255442-8006-F8D2-1701-D1A3EB9A70A6}"/>
              </a:ext>
            </a:extLst>
          </p:cNvPr>
          <p:cNvPicPr>
            <a:picLocks noGrp="1" noChangeAspect="1"/>
          </p:cNvPicPr>
          <p:nvPr>
            <p:ph idx="1"/>
          </p:nvPr>
        </p:nvPicPr>
        <p:blipFill>
          <a:blip r:embed="rId3"/>
          <a:stretch>
            <a:fillRect/>
          </a:stretch>
        </p:blipFill>
        <p:spPr>
          <a:xfrm>
            <a:off x="6421120" y="1913042"/>
            <a:ext cx="5770880" cy="2885439"/>
          </a:xfrm>
          <a:prstGeom prst="rect">
            <a:avLst/>
          </a:prstGeom>
        </p:spPr>
      </p:pic>
      <p:sp>
        <p:nvSpPr>
          <p:cNvPr id="6" name="Tekstvak 5">
            <a:extLst>
              <a:ext uri="{FF2B5EF4-FFF2-40B4-BE49-F238E27FC236}">
                <a16:creationId xmlns:a16="http://schemas.microsoft.com/office/drawing/2014/main" id="{4DE17F43-0C13-7930-CBA2-9AE741FB4710}"/>
              </a:ext>
            </a:extLst>
          </p:cNvPr>
          <p:cNvSpPr txBox="1"/>
          <p:nvPr/>
        </p:nvSpPr>
        <p:spPr>
          <a:xfrm>
            <a:off x="161290" y="6235184"/>
            <a:ext cx="6096000" cy="369332"/>
          </a:xfrm>
          <a:prstGeom prst="rect">
            <a:avLst/>
          </a:prstGeom>
          <a:noFill/>
        </p:spPr>
        <p:txBody>
          <a:bodyPr wrap="square">
            <a:spAutoFit/>
          </a:bodyPr>
          <a:lstStyle/>
          <a:p>
            <a:pPr marL="0" indent="0">
              <a:buNone/>
            </a:pPr>
            <a:r>
              <a:rPr lang="nl-NL" sz="1800" dirty="0"/>
              <a:t>Bron: Golden </a:t>
            </a:r>
            <a:r>
              <a:rPr lang="nl-NL" sz="1800" dirty="0" err="1"/>
              <a:t>Circle</a:t>
            </a:r>
            <a:r>
              <a:rPr lang="nl-NL" sz="1800" dirty="0"/>
              <a:t> van Simon </a:t>
            </a:r>
            <a:r>
              <a:rPr lang="nl-NL" sz="1800" dirty="0" err="1"/>
              <a:t>Sinek</a:t>
            </a:r>
            <a:r>
              <a:rPr lang="nl-NL" sz="1800" dirty="0"/>
              <a:t> </a:t>
            </a:r>
          </a:p>
        </p:txBody>
      </p:sp>
    </p:spTree>
    <p:extLst>
      <p:ext uri="{BB962C8B-B14F-4D97-AF65-F5344CB8AC3E}">
        <p14:creationId xmlns:p14="http://schemas.microsoft.com/office/powerpoint/2010/main" val="1548333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De 7 eigenschappen van Happy Kids - Covey voor kinderen">
            <a:extLst>
              <a:ext uri="{FF2B5EF4-FFF2-40B4-BE49-F238E27FC236}">
                <a16:creationId xmlns:a16="http://schemas.microsoft.com/office/drawing/2014/main" id="{D1B19714-41BB-D162-BA0C-8C1A016EA0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2575" y="0"/>
            <a:ext cx="5372100" cy="6819900"/>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22774CDF-FF11-EA69-A8CD-9B00453EF0AD}"/>
              </a:ext>
            </a:extLst>
          </p:cNvPr>
          <p:cNvSpPr txBox="1"/>
          <p:nvPr/>
        </p:nvSpPr>
        <p:spPr>
          <a:xfrm>
            <a:off x="256540" y="6450568"/>
            <a:ext cx="6096000" cy="369332"/>
          </a:xfrm>
          <a:prstGeom prst="rect">
            <a:avLst/>
          </a:prstGeom>
          <a:noFill/>
        </p:spPr>
        <p:txBody>
          <a:bodyPr wrap="square">
            <a:spAutoFit/>
          </a:bodyPr>
          <a:lstStyle/>
          <a:p>
            <a:pPr marL="0" indent="0">
              <a:buNone/>
            </a:pPr>
            <a:r>
              <a:rPr lang="nl-NL" sz="1800" dirty="0"/>
              <a:t>Bron: </a:t>
            </a:r>
            <a:r>
              <a:rPr lang="nl-NL" dirty="0"/>
              <a:t>Stephen </a:t>
            </a:r>
            <a:r>
              <a:rPr lang="nl-NL" dirty="0" err="1"/>
              <a:t>Covey</a:t>
            </a:r>
            <a:endParaRPr lang="nl-NL" sz="1800" dirty="0"/>
          </a:p>
        </p:txBody>
      </p:sp>
    </p:spTree>
    <p:extLst>
      <p:ext uri="{BB962C8B-B14F-4D97-AF65-F5344CB8AC3E}">
        <p14:creationId xmlns:p14="http://schemas.microsoft.com/office/powerpoint/2010/main" val="4042804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AE9A20-6330-5B6F-FCF4-EBEC8F80BF17}"/>
              </a:ext>
            </a:extLst>
          </p:cNvPr>
          <p:cNvSpPr>
            <a:spLocks noGrp="1"/>
          </p:cNvSpPr>
          <p:nvPr>
            <p:ph type="title"/>
          </p:nvPr>
        </p:nvSpPr>
        <p:spPr/>
        <p:txBody>
          <a:bodyPr>
            <a:normAutofit/>
          </a:bodyPr>
          <a:lstStyle/>
          <a:p>
            <a:pPr algn="ctr"/>
            <a:r>
              <a:rPr lang="nl-NL" sz="3600" dirty="0">
                <a:solidFill>
                  <a:schemeClr val="accent5">
                    <a:lumMod val="50000"/>
                  </a:schemeClr>
                </a:solidFill>
              </a:rPr>
              <a:t>Hulpmiddel - Goed Werk – 3x E</a:t>
            </a:r>
            <a:br>
              <a:rPr lang="nl-NL" sz="3600" dirty="0">
                <a:solidFill>
                  <a:schemeClr val="accent5">
                    <a:lumMod val="50000"/>
                  </a:schemeClr>
                </a:solidFill>
              </a:rPr>
            </a:br>
            <a:endParaRPr lang="nl-NL" sz="3600" dirty="0">
              <a:solidFill>
                <a:schemeClr val="accent5">
                  <a:lumMod val="50000"/>
                </a:schemeClr>
              </a:solidFill>
            </a:endParaRPr>
          </a:p>
        </p:txBody>
      </p:sp>
      <p:sp>
        <p:nvSpPr>
          <p:cNvPr id="13" name="Tijdelijke aanduiding voor inhoud 12">
            <a:extLst>
              <a:ext uri="{FF2B5EF4-FFF2-40B4-BE49-F238E27FC236}">
                <a16:creationId xmlns:a16="http://schemas.microsoft.com/office/drawing/2014/main" id="{A87E907E-9617-102A-B7BB-CDC4FB0EED43}"/>
              </a:ext>
            </a:extLst>
          </p:cNvPr>
          <p:cNvSpPr>
            <a:spLocks noGrp="1"/>
          </p:cNvSpPr>
          <p:nvPr>
            <p:ph idx="1"/>
          </p:nvPr>
        </p:nvSpPr>
        <p:spPr>
          <a:xfrm>
            <a:off x="325582" y="1825624"/>
            <a:ext cx="11028218" cy="4914611"/>
          </a:xfrm>
        </p:spPr>
        <p:txBody>
          <a:bodyPr>
            <a:normAutofit fontScale="85000" lnSpcReduction="20000"/>
          </a:bodyPr>
          <a:lstStyle/>
          <a:p>
            <a:pPr marL="0" indent="0">
              <a:buNone/>
            </a:pPr>
            <a:r>
              <a:rPr lang="nl-NL" b="1" dirty="0">
                <a:solidFill>
                  <a:srgbClr val="FFC000"/>
                </a:solidFill>
              </a:rPr>
              <a:t>EXCELLENT </a:t>
            </a:r>
            <a:r>
              <a:rPr lang="nl-NL" dirty="0"/>
              <a:t>		Het goed doen</a:t>
            </a:r>
          </a:p>
          <a:p>
            <a:pPr marL="0" indent="0">
              <a:buNone/>
            </a:pPr>
            <a:r>
              <a:rPr lang="nl-NL" dirty="0"/>
              <a:t>			</a:t>
            </a:r>
            <a:r>
              <a:rPr lang="nl-NL" i="1" dirty="0"/>
              <a:t>Het werk voldoet aan de standaarden vanuit 					vakmanschap en de laatste inzichten.</a:t>
            </a:r>
          </a:p>
          <a:p>
            <a:pPr marL="0" indent="0">
              <a:buNone/>
            </a:pPr>
            <a:endParaRPr lang="nl-NL" dirty="0"/>
          </a:p>
          <a:p>
            <a:pPr marL="0" indent="0">
              <a:buNone/>
            </a:pPr>
            <a:r>
              <a:rPr lang="nl-NL" b="1" dirty="0">
                <a:solidFill>
                  <a:srgbClr val="FFC000"/>
                </a:solidFill>
              </a:rPr>
              <a:t>ETISCH</a:t>
            </a:r>
            <a:r>
              <a:rPr lang="nl-NL" dirty="0"/>
              <a:t>			Het goede doen	</a:t>
            </a:r>
          </a:p>
          <a:p>
            <a:pPr marL="0" indent="0">
              <a:buNone/>
            </a:pPr>
            <a:r>
              <a:rPr lang="nl-NL" dirty="0"/>
              <a:t>			</a:t>
            </a:r>
            <a:r>
              <a:rPr lang="nl-NL" i="1" dirty="0"/>
              <a:t>Het werk dient een groter doel en is maatschappelijk 				verantwoord, ook als het tegen persoonlijke belangen 				ingaat.</a:t>
            </a:r>
          </a:p>
          <a:p>
            <a:pPr marL="0" indent="0">
              <a:buNone/>
            </a:pPr>
            <a:endParaRPr lang="nl-NL" dirty="0"/>
          </a:p>
          <a:p>
            <a:pPr marL="0" indent="0">
              <a:buNone/>
            </a:pPr>
            <a:r>
              <a:rPr lang="nl-NL" b="1" dirty="0">
                <a:solidFill>
                  <a:srgbClr val="FFC000"/>
                </a:solidFill>
              </a:rPr>
              <a:t>ENERGIE</a:t>
            </a:r>
            <a:r>
              <a:rPr lang="nl-NL" dirty="0"/>
              <a:t>		Het voelt goed</a:t>
            </a:r>
          </a:p>
          <a:p>
            <a:pPr marL="0" indent="0">
              <a:buNone/>
            </a:pPr>
            <a:r>
              <a:rPr lang="nl-NL" b="1" dirty="0">
                <a:solidFill>
                  <a:srgbClr val="FFC000"/>
                </a:solidFill>
              </a:rPr>
              <a:t>ENGAGING</a:t>
            </a:r>
            <a:r>
              <a:rPr lang="nl-NL" dirty="0"/>
              <a:t>		</a:t>
            </a:r>
            <a:r>
              <a:rPr lang="nl-NL" i="1" dirty="0"/>
              <a:t>Het werk is persoonlijk zinvol, creëert betrokkenheid en 				geeft energie. </a:t>
            </a:r>
          </a:p>
          <a:p>
            <a:pPr marL="0" indent="0">
              <a:buNone/>
            </a:pPr>
            <a:endParaRPr lang="nl-NL" dirty="0"/>
          </a:p>
          <a:p>
            <a:pPr marL="0" indent="0" algn="r">
              <a:buNone/>
            </a:pPr>
            <a:r>
              <a:rPr lang="nl-NL" sz="1700" dirty="0"/>
              <a:t>Geformuleerd door: Gardner, </a:t>
            </a:r>
            <a:r>
              <a:rPr lang="nl-NL" sz="1700" dirty="0" err="1"/>
              <a:t>Csikszentimihaly</a:t>
            </a:r>
            <a:r>
              <a:rPr lang="nl-NL" sz="1700" dirty="0"/>
              <a:t> en </a:t>
            </a:r>
            <a:r>
              <a:rPr lang="nl-NL" sz="1700" dirty="0" err="1"/>
              <a:t>Damon</a:t>
            </a:r>
            <a:r>
              <a:rPr lang="nl-NL" sz="1700" dirty="0"/>
              <a:t> (2001)</a:t>
            </a:r>
          </a:p>
        </p:txBody>
      </p:sp>
    </p:spTree>
    <p:extLst>
      <p:ext uri="{BB962C8B-B14F-4D97-AF65-F5344CB8AC3E}">
        <p14:creationId xmlns:p14="http://schemas.microsoft.com/office/powerpoint/2010/main" val="2455611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05064D-0870-15A3-8491-832723FAF04C}"/>
              </a:ext>
            </a:extLst>
          </p:cNvPr>
          <p:cNvSpPr>
            <a:spLocks noGrp="1"/>
          </p:cNvSpPr>
          <p:nvPr>
            <p:ph type="title"/>
          </p:nvPr>
        </p:nvSpPr>
        <p:spPr/>
        <p:txBody>
          <a:bodyPr/>
          <a:lstStyle/>
          <a:p>
            <a:r>
              <a:rPr lang="nl-NL" sz="3600" dirty="0">
                <a:solidFill>
                  <a:schemeClr val="accent5">
                    <a:lumMod val="50000"/>
                  </a:schemeClr>
                </a:solidFill>
              </a:rPr>
              <a:t>Basisbehoefte om gemotiveerd te blijven (</a:t>
            </a:r>
            <a:r>
              <a:rPr lang="nl-NL" sz="3600" dirty="0" err="1">
                <a:solidFill>
                  <a:schemeClr val="accent5">
                    <a:lumMod val="50000"/>
                  </a:schemeClr>
                </a:solidFill>
              </a:rPr>
              <a:t>Deci</a:t>
            </a:r>
            <a:r>
              <a:rPr lang="nl-NL" sz="3600" dirty="0">
                <a:solidFill>
                  <a:schemeClr val="accent5">
                    <a:lumMod val="50000"/>
                  </a:schemeClr>
                </a:solidFill>
              </a:rPr>
              <a:t> en Ryan)</a:t>
            </a:r>
          </a:p>
        </p:txBody>
      </p:sp>
      <p:pic>
        <p:nvPicPr>
          <p:cNvPr id="4" name="Tijdelijke aanduiding voor inhoud 3">
            <a:extLst>
              <a:ext uri="{FF2B5EF4-FFF2-40B4-BE49-F238E27FC236}">
                <a16:creationId xmlns:a16="http://schemas.microsoft.com/office/drawing/2014/main" id="{64CEF930-6129-73EF-129B-C1434793AFF6}"/>
              </a:ext>
            </a:extLst>
          </p:cNvPr>
          <p:cNvPicPr>
            <a:picLocks noGrp="1" noChangeAspect="1"/>
          </p:cNvPicPr>
          <p:nvPr>
            <p:ph idx="1"/>
          </p:nvPr>
        </p:nvPicPr>
        <p:blipFill>
          <a:blip r:embed="rId2"/>
          <a:stretch>
            <a:fillRect/>
          </a:stretch>
        </p:blipFill>
        <p:spPr>
          <a:xfrm>
            <a:off x="1960418" y="1700500"/>
            <a:ext cx="8489017" cy="4774245"/>
          </a:xfrm>
          <a:prstGeom prst="rect">
            <a:avLst/>
          </a:prstGeom>
        </p:spPr>
      </p:pic>
    </p:spTree>
    <p:extLst>
      <p:ext uri="{BB962C8B-B14F-4D97-AF65-F5344CB8AC3E}">
        <p14:creationId xmlns:p14="http://schemas.microsoft.com/office/powerpoint/2010/main" val="798106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a 3" title="Wat doen mensen als de roltrap kapot gaat?">
            <a:hlinkClick r:id="" action="ppaction://media"/>
            <a:extLst>
              <a:ext uri="{FF2B5EF4-FFF2-40B4-BE49-F238E27FC236}">
                <a16:creationId xmlns:a16="http://schemas.microsoft.com/office/drawing/2014/main" id="{6CBA26D0-06A6-59B6-DBC2-D0516DEF023F}"/>
              </a:ext>
            </a:extLst>
          </p:cNvPr>
          <p:cNvPicPr>
            <a:picLocks noGrp="1" noRot="1" noChangeAspect="1"/>
          </p:cNvPicPr>
          <p:nvPr>
            <p:ph idx="1"/>
            <a:videoFile r:link="rId1"/>
          </p:nvPr>
        </p:nvPicPr>
        <p:blipFill>
          <a:blip r:embed="rId3"/>
          <a:stretch>
            <a:fillRect/>
          </a:stretch>
        </p:blipFill>
        <p:spPr>
          <a:xfrm>
            <a:off x="1935480" y="308894"/>
            <a:ext cx="8321040" cy="6240212"/>
          </a:xfrm>
          <a:prstGeom prst="rect">
            <a:avLst/>
          </a:prstGeom>
        </p:spPr>
      </p:pic>
    </p:spTree>
    <p:extLst>
      <p:ext uri="{BB962C8B-B14F-4D97-AF65-F5344CB8AC3E}">
        <p14:creationId xmlns:p14="http://schemas.microsoft.com/office/powerpoint/2010/main" val="334644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5CE66B-E1BD-DD67-D6DA-2A056AD231B7}"/>
              </a:ext>
            </a:extLst>
          </p:cNvPr>
          <p:cNvSpPr>
            <a:spLocks noGrp="1"/>
          </p:cNvSpPr>
          <p:nvPr>
            <p:ph type="title"/>
          </p:nvPr>
        </p:nvSpPr>
        <p:spPr/>
        <p:txBody>
          <a:bodyPr>
            <a:noAutofit/>
          </a:bodyPr>
          <a:lstStyle/>
          <a:p>
            <a:pPr algn="ctr"/>
            <a:r>
              <a:rPr lang="nl-NL" sz="3600" dirty="0">
                <a:solidFill>
                  <a:schemeClr val="accent5">
                    <a:lumMod val="50000"/>
                  </a:schemeClr>
                </a:solidFill>
              </a:rPr>
              <a:t>Het motivatiecontinuüm door Coert Visser </a:t>
            </a:r>
            <a:r>
              <a:rPr lang="nl-NL" sz="1800" dirty="0">
                <a:solidFill>
                  <a:schemeClr val="accent5">
                    <a:lumMod val="50000"/>
                  </a:schemeClr>
                </a:solidFill>
              </a:rPr>
              <a:t>(naar Ryan en </a:t>
            </a:r>
            <a:r>
              <a:rPr lang="nl-NL" sz="1800" dirty="0" err="1">
                <a:solidFill>
                  <a:schemeClr val="accent5">
                    <a:lumMod val="50000"/>
                  </a:schemeClr>
                </a:solidFill>
              </a:rPr>
              <a:t>Deci</a:t>
            </a:r>
            <a:r>
              <a:rPr lang="nl-NL" sz="1800" dirty="0">
                <a:solidFill>
                  <a:schemeClr val="accent5">
                    <a:lumMod val="50000"/>
                  </a:schemeClr>
                </a:solidFill>
              </a:rPr>
              <a:t>)</a:t>
            </a:r>
            <a:br>
              <a:rPr lang="nl-NL" sz="1800" dirty="0">
                <a:solidFill>
                  <a:schemeClr val="accent5">
                    <a:lumMod val="50000"/>
                  </a:schemeClr>
                </a:solidFill>
              </a:rPr>
            </a:br>
            <a:endParaRPr lang="nl-NL" sz="1800" dirty="0">
              <a:solidFill>
                <a:schemeClr val="accent5">
                  <a:lumMod val="50000"/>
                </a:schemeClr>
              </a:solidFill>
            </a:endParaRPr>
          </a:p>
        </p:txBody>
      </p:sp>
      <p:pic>
        <p:nvPicPr>
          <p:cNvPr id="4" name="Tijdelijke aanduiding voor inhoud 3">
            <a:extLst>
              <a:ext uri="{FF2B5EF4-FFF2-40B4-BE49-F238E27FC236}">
                <a16:creationId xmlns:a16="http://schemas.microsoft.com/office/drawing/2014/main" id="{6579571A-B33B-7402-FB79-F7EAE9E5CF8A}"/>
              </a:ext>
            </a:extLst>
          </p:cNvPr>
          <p:cNvPicPr>
            <a:picLocks noGrp="1" noChangeAspect="1"/>
          </p:cNvPicPr>
          <p:nvPr>
            <p:ph idx="1"/>
          </p:nvPr>
        </p:nvPicPr>
        <p:blipFill>
          <a:blip r:embed="rId2"/>
          <a:stretch>
            <a:fillRect/>
          </a:stretch>
        </p:blipFill>
        <p:spPr>
          <a:xfrm>
            <a:off x="1052947" y="1690688"/>
            <a:ext cx="9927418" cy="4924930"/>
          </a:xfrm>
          <a:prstGeom prst="rect">
            <a:avLst/>
          </a:prstGeom>
        </p:spPr>
      </p:pic>
    </p:spTree>
    <p:extLst>
      <p:ext uri="{BB962C8B-B14F-4D97-AF65-F5344CB8AC3E}">
        <p14:creationId xmlns:p14="http://schemas.microsoft.com/office/powerpoint/2010/main" val="2075020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Tijdelijke aanduiding voor inhoud 3" descr="de Bono (denkhoeden) – projectmanagementsite">
            <a:extLst>
              <a:ext uri="{FF2B5EF4-FFF2-40B4-BE49-F238E27FC236}">
                <a16:creationId xmlns:a16="http://schemas.microsoft.com/office/drawing/2014/main" id="{6D43D01D-AF38-EABA-196A-D529A22DBC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3429000" y="42332"/>
            <a:ext cx="5384800" cy="6837843"/>
          </a:xfrm>
          <a:prstGeom prst="rect">
            <a:avLst/>
          </a:prstGeom>
          <a:noFill/>
        </p:spPr>
      </p:pic>
    </p:spTree>
    <p:extLst>
      <p:ext uri="{BB962C8B-B14F-4D97-AF65-F5344CB8AC3E}">
        <p14:creationId xmlns:p14="http://schemas.microsoft.com/office/powerpoint/2010/main" val="4025799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87044495-2793-114D-D6D2-BA082BB6EE00}"/>
              </a:ext>
            </a:extLst>
          </p:cNvPr>
          <p:cNvPicPr>
            <a:picLocks noGrp="1" noChangeAspect="1"/>
          </p:cNvPicPr>
          <p:nvPr>
            <p:ph idx="1"/>
          </p:nvPr>
        </p:nvPicPr>
        <p:blipFill>
          <a:blip r:embed="rId2"/>
          <a:stretch>
            <a:fillRect/>
          </a:stretch>
        </p:blipFill>
        <p:spPr>
          <a:xfrm>
            <a:off x="445422" y="983673"/>
            <a:ext cx="11301156" cy="5410128"/>
          </a:xfrm>
          <a:prstGeom prst="rect">
            <a:avLst/>
          </a:prstGeom>
        </p:spPr>
      </p:pic>
      <p:sp>
        <p:nvSpPr>
          <p:cNvPr id="2" name="Titel 1">
            <a:extLst>
              <a:ext uri="{FF2B5EF4-FFF2-40B4-BE49-F238E27FC236}">
                <a16:creationId xmlns:a16="http://schemas.microsoft.com/office/drawing/2014/main" id="{89ACECD9-50F8-0E03-5733-26AFE011FBCD}"/>
              </a:ext>
            </a:extLst>
          </p:cNvPr>
          <p:cNvSpPr>
            <a:spLocks noGrp="1"/>
          </p:cNvSpPr>
          <p:nvPr>
            <p:ph type="title"/>
          </p:nvPr>
        </p:nvSpPr>
        <p:spPr/>
        <p:txBody>
          <a:bodyPr/>
          <a:lstStyle/>
          <a:p>
            <a:pPr algn="ctr"/>
            <a:r>
              <a:rPr lang="nl-NL" sz="3600" dirty="0" err="1">
                <a:solidFill>
                  <a:schemeClr val="accent5">
                    <a:lumMod val="50000"/>
                  </a:schemeClr>
                </a:solidFill>
              </a:rPr>
              <a:t>Growth</a:t>
            </a:r>
            <a:r>
              <a:rPr lang="nl-NL" sz="3600" dirty="0">
                <a:solidFill>
                  <a:schemeClr val="accent5">
                    <a:lumMod val="50000"/>
                  </a:schemeClr>
                </a:solidFill>
              </a:rPr>
              <a:t> en </a:t>
            </a:r>
            <a:r>
              <a:rPr lang="nl-NL" sz="3600" dirty="0" err="1">
                <a:solidFill>
                  <a:schemeClr val="accent5">
                    <a:lumMod val="50000"/>
                  </a:schemeClr>
                </a:solidFill>
              </a:rPr>
              <a:t>fixed</a:t>
            </a:r>
            <a:r>
              <a:rPr lang="nl-NL" sz="3600" dirty="0">
                <a:solidFill>
                  <a:schemeClr val="accent5">
                    <a:lumMod val="50000"/>
                  </a:schemeClr>
                </a:solidFill>
              </a:rPr>
              <a:t> </a:t>
            </a:r>
            <a:r>
              <a:rPr lang="nl-NL" sz="3600" dirty="0" err="1">
                <a:solidFill>
                  <a:schemeClr val="accent5">
                    <a:lumMod val="50000"/>
                  </a:schemeClr>
                </a:solidFill>
              </a:rPr>
              <a:t>mindset</a:t>
            </a:r>
            <a:r>
              <a:rPr lang="nl-NL" sz="3600" dirty="0">
                <a:solidFill>
                  <a:schemeClr val="accent5">
                    <a:lumMod val="50000"/>
                  </a:schemeClr>
                </a:solidFill>
              </a:rPr>
              <a:t> (C. </a:t>
            </a:r>
            <a:r>
              <a:rPr lang="nl-NL" sz="3600" dirty="0" err="1">
                <a:solidFill>
                  <a:schemeClr val="accent5">
                    <a:lumMod val="50000"/>
                  </a:schemeClr>
                </a:solidFill>
              </a:rPr>
              <a:t>Dweck</a:t>
            </a:r>
            <a:r>
              <a:rPr lang="nl-NL" sz="3600" dirty="0">
                <a:solidFill>
                  <a:schemeClr val="accent5">
                    <a:lumMod val="50000"/>
                  </a:schemeClr>
                </a:solidFill>
              </a:rPr>
              <a:t>)</a:t>
            </a:r>
          </a:p>
        </p:txBody>
      </p:sp>
    </p:spTree>
    <p:extLst>
      <p:ext uri="{BB962C8B-B14F-4D97-AF65-F5344CB8AC3E}">
        <p14:creationId xmlns:p14="http://schemas.microsoft.com/office/powerpoint/2010/main" val="154605151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81D382D3A45224D879B70A0F49C4824" ma:contentTypeVersion="8" ma:contentTypeDescription="Een nieuw document maken." ma:contentTypeScope="" ma:versionID="79bd1c71730991f218078bea27441c46">
  <xsd:schema xmlns:xsd="http://www.w3.org/2001/XMLSchema" xmlns:xs="http://www.w3.org/2001/XMLSchema" xmlns:p="http://schemas.microsoft.com/office/2006/metadata/properties" xmlns:ns2="85d51577-6ab5-4c12-8056-cee8e17d2b08" xmlns:ns3="13439755-becb-47bf-b142-e5eab92cf0f2" targetNamespace="http://schemas.microsoft.com/office/2006/metadata/properties" ma:root="true" ma:fieldsID="5253304b2994a1ea280f987b0121aaa5" ns2:_="" ns3:_="">
    <xsd:import namespace="85d51577-6ab5-4c12-8056-cee8e17d2b08"/>
    <xsd:import namespace="13439755-becb-47bf-b142-e5eab92cf0f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d51577-6ab5-4c12-8056-cee8e17d2b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0cb06dcc-c70e-433a-8543-1a27c731664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439755-becb-47bf-b142-e5eab92cf0f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85546c5-28a2-4981-9e4c-9c20a2ba0f94}" ma:internalName="TaxCatchAll" ma:showField="CatchAllData" ma:web="13439755-becb-47bf-b142-e5eab92cf0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3439755-becb-47bf-b142-e5eab92cf0f2" xsi:nil="true"/>
    <lcf76f155ced4ddcb4097134ff3c332f xmlns="85d51577-6ab5-4c12-8056-cee8e17d2b0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EC32880-A247-4AEB-B23D-619B53290570}">
  <ds:schemaRefs>
    <ds:schemaRef ds:uri="http://schemas.microsoft.com/sharepoint/v3/contenttype/forms"/>
  </ds:schemaRefs>
</ds:datastoreItem>
</file>

<file path=customXml/itemProps2.xml><?xml version="1.0" encoding="utf-8"?>
<ds:datastoreItem xmlns:ds="http://schemas.openxmlformats.org/officeDocument/2006/customXml" ds:itemID="{5B238973-1783-4769-9C32-9005E3BEBB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d51577-6ab5-4c12-8056-cee8e17d2b08"/>
    <ds:schemaRef ds:uri="13439755-becb-47bf-b142-e5eab92cf0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2EBD25-8F02-4F4E-B6DB-5D0A41F66783}">
  <ds:schemaRefs>
    <ds:schemaRef ds:uri="http://schemas.microsoft.com/office/infopath/2007/PartnerControls"/>
    <ds:schemaRef ds:uri="http://purl.org/dc/dcmitype/"/>
    <ds:schemaRef ds:uri="http://schemas.microsoft.com/office/2006/documentManagement/types"/>
    <ds:schemaRef ds:uri="http://purl.org/dc/elements/1.1/"/>
    <ds:schemaRef ds:uri="http://schemas.microsoft.com/office/2006/metadata/properties"/>
    <ds:schemaRef ds:uri="85d51577-6ab5-4c12-8056-cee8e17d2b08"/>
    <ds:schemaRef ds:uri="http://purl.org/dc/terms/"/>
    <ds:schemaRef ds:uri="http://schemas.openxmlformats.org/package/2006/metadata/core-properties"/>
    <ds:schemaRef ds:uri="13439755-becb-47bf-b142-e5eab92cf0f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3358</TotalTime>
  <Words>923</Words>
  <Application>Microsoft Office PowerPoint</Application>
  <PresentationFormat>Breedbeeld</PresentationFormat>
  <Paragraphs>125</Paragraphs>
  <Slides>32</Slides>
  <Notes>0</Notes>
  <HiddenSlides>0</HiddenSlides>
  <MMClips>2</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32</vt:i4>
      </vt:variant>
    </vt:vector>
  </HeadingPairs>
  <TitlesOfParts>
    <vt:vector size="38" baseType="lpstr">
      <vt:lpstr>Arial</vt:lpstr>
      <vt:lpstr>Calibri</vt:lpstr>
      <vt:lpstr>Calibri Light</vt:lpstr>
      <vt:lpstr>Cochocib Script Latin Pro</vt:lpstr>
      <vt:lpstr>Times New Roman</vt:lpstr>
      <vt:lpstr>Kantoorthema</vt:lpstr>
      <vt:lpstr>Welkom @ SLB als coach voor de student</vt:lpstr>
      <vt:lpstr>Welkom @ SLB als coach voor de student</vt:lpstr>
      <vt:lpstr>Inhoud PowerPoint</vt:lpstr>
      <vt:lpstr>Hulpmiddel - Goed Werk – 3x E </vt:lpstr>
      <vt:lpstr>Basisbehoefte om gemotiveerd te blijven (Deci en Ryan)</vt:lpstr>
      <vt:lpstr>PowerPoint-presentatie</vt:lpstr>
      <vt:lpstr>Het motivatiecontinuüm door Coert Visser (naar Ryan en Deci) </vt:lpstr>
      <vt:lpstr>PowerPoint-presentatie</vt:lpstr>
      <vt:lpstr>Growth en fixed mindset (C. Dweck)</vt:lpstr>
      <vt:lpstr>PowerPoint-presentatie</vt:lpstr>
      <vt:lpstr>PowerPoint-presentatie</vt:lpstr>
      <vt:lpstr>Welkom @ SLB als coach voor de student</vt:lpstr>
      <vt:lpstr>PowerPoint-presentatie</vt:lpstr>
      <vt:lpstr>Reptielenbrein (hersenstam)</vt:lpstr>
      <vt:lpstr>Zoogdierenbrein (limbischsysteem)</vt:lpstr>
      <vt:lpstr>Mensenbrein (Neo-Cortex)</vt:lpstr>
      <vt:lpstr>Wat gebeurt er bij stress-situaties in je brein</vt:lpstr>
      <vt:lpstr>PowerPoint-presentatie</vt:lpstr>
      <vt:lpstr>Stress-thermometer</vt:lpstr>
      <vt:lpstr>Hoe werkt het!</vt:lpstr>
      <vt:lpstr>PowerPoint-presentatie</vt:lpstr>
      <vt:lpstr>PowerPoint-presentatie</vt:lpstr>
      <vt:lpstr>Gedachten op een rijtje!</vt:lpstr>
      <vt:lpstr>PowerPoint-presentatie</vt:lpstr>
      <vt:lpstr>PowerPoint-presentatie</vt:lpstr>
      <vt:lpstr>PowerPoint-presentatie</vt:lpstr>
      <vt:lpstr>Coachmethodiek Schaalwandelen</vt:lpstr>
      <vt:lpstr>Identiteitsontwikkeling: match of dismatch</vt:lpstr>
      <vt:lpstr>Dramadriehoek (Transactionele Analyse)</vt:lpstr>
      <vt:lpstr>Winnaarsdriehoek (Transactionele Analyse)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Burgerschapsonderwijs Astrum college “samen voor het onderwijs van morgen”</dc:title>
  <dc:creator>Tineke Ernst</dc:creator>
  <cp:lastModifiedBy>Stéphanie Reijntjens - Boons</cp:lastModifiedBy>
  <cp:revision>6</cp:revision>
  <dcterms:created xsi:type="dcterms:W3CDTF">2022-09-27T11:18:32Z</dcterms:created>
  <dcterms:modified xsi:type="dcterms:W3CDTF">2023-01-13T08:53:43Z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0x010100781D382D3A45224D879B70A0F49C4824</vt:lpwstr>
  </property>
  <property fmtid="{D5CDD505-2E9C-101B-9397-08002B2CF9AE}" pid="3" name="MediaServiceImageTags">
    <vt:lpwstr/>
  </property>
</Properties>
</file>